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9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71" r:id="rId1"/>
    <p:sldMasterId id="2147483682" r:id="rId2"/>
  </p:sldMasterIdLst>
  <p:notesMasterIdLst>
    <p:notesMasterId r:id="rId8"/>
  </p:notesMasterIdLst>
  <p:sldIdLst>
    <p:sldId id="661" r:id="rId3"/>
    <p:sldId id="665" r:id="rId4"/>
    <p:sldId id="663" r:id="rId5"/>
    <p:sldId id="664" r:id="rId6"/>
    <p:sldId id="666" r:id="rId7"/>
  </p:sldIdLst>
  <p:sldSz cx="7977188" cy="8820150"/>
  <p:notesSz cx="6807200" cy="99393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963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373944" algn="l" rtl="0" eaLnBrk="0" fontAlgn="base" hangingPunct="0">
      <a:spcBef>
        <a:spcPct val="0"/>
      </a:spcBef>
      <a:spcAft>
        <a:spcPct val="0"/>
      </a:spcAft>
      <a:defRPr sz="1963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747888" algn="l" rtl="0" eaLnBrk="0" fontAlgn="base" hangingPunct="0">
      <a:spcBef>
        <a:spcPct val="0"/>
      </a:spcBef>
      <a:spcAft>
        <a:spcPct val="0"/>
      </a:spcAft>
      <a:defRPr sz="1963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121832" algn="l" rtl="0" eaLnBrk="0" fontAlgn="base" hangingPunct="0">
      <a:spcBef>
        <a:spcPct val="0"/>
      </a:spcBef>
      <a:spcAft>
        <a:spcPct val="0"/>
      </a:spcAft>
      <a:defRPr sz="1963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495776" algn="l" rtl="0" eaLnBrk="0" fontAlgn="base" hangingPunct="0">
      <a:spcBef>
        <a:spcPct val="0"/>
      </a:spcBef>
      <a:spcAft>
        <a:spcPct val="0"/>
      </a:spcAft>
      <a:defRPr sz="1963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1869719" algn="l" defTabSz="747888" rtl="0" eaLnBrk="1" latinLnBrk="0" hangingPunct="1">
      <a:defRPr sz="1963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243663" algn="l" defTabSz="747888" rtl="0" eaLnBrk="1" latinLnBrk="0" hangingPunct="1">
      <a:defRPr sz="1963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2617607" algn="l" defTabSz="747888" rtl="0" eaLnBrk="1" latinLnBrk="0" hangingPunct="1">
      <a:defRPr sz="1963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2991551" algn="l" defTabSz="747888" rtl="0" eaLnBrk="1" latinLnBrk="0" hangingPunct="1">
      <a:defRPr sz="1963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49" userDrawn="1">
          <p15:clr>
            <a:srgbClr val="A4A3A4"/>
          </p15:clr>
        </p15:guide>
        <p15:guide id="2" orient="horz" pos="105" userDrawn="1">
          <p15:clr>
            <a:srgbClr val="A4A3A4"/>
          </p15:clr>
        </p15:guide>
        <p15:guide id="3" pos="32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 userDrawn="1">
          <p15:clr>
            <a:srgbClr val="A4A3A4"/>
          </p15:clr>
        </p15:guide>
        <p15:guide id="2" pos="214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3E5"/>
    <a:srgbClr val="F8A866"/>
    <a:srgbClr val="D35559"/>
    <a:srgbClr val="DC2C32"/>
    <a:srgbClr val="C8292E"/>
    <a:srgbClr val="F68B33"/>
    <a:srgbClr val="A02226"/>
    <a:srgbClr val="FFC35A"/>
    <a:srgbClr val="FFE07F"/>
    <a:srgbClr val="D458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57" autoAdjust="0"/>
    <p:restoredTop sz="93837" autoAdjust="0"/>
  </p:normalViewPr>
  <p:slideViewPr>
    <p:cSldViewPr>
      <p:cViewPr varScale="1">
        <p:scale>
          <a:sx n="81" d="100"/>
          <a:sy n="81" d="100"/>
        </p:scale>
        <p:origin x="2976" y="60"/>
      </p:cViewPr>
      <p:guideLst>
        <p:guide orient="horz" pos="5149"/>
        <p:guide orient="horz" pos="105"/>
        <p:guide pos="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5" d="100"/>
        <a:sy n="95" d="100"/>
      </p:scale>
      <p:origin x="0" y="0"/>
    </p:cViewPr>
  </p:sorterViewPr>
  <p:notesViewPr>
    <p:cSldViewPr>
      <p:cViewPr varScale="1">
        <p:scale>
          <a:sx n="138" d="100"/>
          <a:sy n="138" d="100"/>
        </p:scale>
        <p:origin x="102" y="786"/>
      </p:cViewPr>
      <p:guideLst>
        <p:guide orient="horz" pos="3131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4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5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5.xlsx"/><Relationship Id="rId1" Type="http://schemas.openxmlformats.org/officeDocument/2006/relationships/themeOverride" Target="../theme/themeOverride6.xm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6.xlsx"/><Relationship Id="rId1" Type="http://schemas.openxmlformats.org/officeDocument/2006/relationships/themeOverride" Target="../theme/themeOverrid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1-19</c:v>
                </c:pt>
              </c:strCache>
            </c:strRef>
          </c:tx>
          <c:spPr>
            <a:solidFill>
              <a:srgbClr val="FFC35A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7"/>
            <c:invertIfNegative val="0"/>
            <c:bubble3D val="0"/>
            <c:spPr>
              <a:solidFill>
                <a:srgbClr val="FFC35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8-167E-4B66-B814-9B3B8BB71A99}"/>
              </c:ext>
            </c:extLst>
          </c:dPt>
          <c:cat>
            <c:strRef>
              <c:f>Sheet1!$A$2:$A$32</c:f>
              <c:strCache>
                <c:ptCount val="31"/>
                <c:pt idx="0">
                  <c:v>United States</c:v>
                </c:pt>
                <c:pt idx="1">
                  <c:v>Brazil</c:v>
                </c:pt>
                <c:pt idx="2">
                  <c:v>United Kingdom</c:v>
                </c:pt>
                <c:pt idx="3">
                  <c:v>Germany</c:v>
                </c:pt>
                <c:pt idx="4">
                  <c:v>Mexico</c:v>
                </c:pt>
                <c:pt idx="5">
                  <c:v>Finland</c:v>
                </c:pt>
                <c:pt idx="6">
                  <c:v>Slovak Republic</c:v>
                </c:pt>
                <c:pt idx="7">
                  <c:v>Australia</c:v>
                </c:pt>
                <c:pt idx="8">
                  <c:v>Poland</c:v>
                </c:pt>
                <c:pt idx="9">
                  <c:v>Czech Republic</c:v>
                </c:pt>
                <c:pt idx="10">
                  <c:v>Hungary</c:v>
                </c:pt>
                <c:pt idx="11">
                  <c:v>France</c:v>
                </c:pt>
                <c:pt idx="12">
                  <c:v>Sweden</c:v>
                </c:pt>
                <c:pt idx="13">
                  <c:v>Romania</c:v>
                </c:pt>
                <c:pt idx="14">
                  <c:v>Ireland</c:v>
                </c:pt>
                <c:pt idx="15">
                  <c:v>Denmark</c:v>
                </c:pt>
                <c:pt idx="16">
                  <c:v>Spain</c:v>
                </c:pt>
                <c:pt idx="17">
                  <c:v>Switzerland</c:v>
                </c:pt>
                <c:pt idx="18">
                  <c:v>Netherlands</c:v>
                </c:pt>
                <c:pt idx="19">
                  <c:v>Belgium</c:v>
                </c:pt>
                <c:pt idx="20">
                  <c:v>Austria</c:v>
                </c:pt>
                <c:pt idx="21">
                  <c:v>Turkey</c:v>
                </c:pt>
                <c:pt idx="22">
                  <c:v>Lithuania</c:v>
                </c:pt>
                <c:pt idx="23">
                  <c:v>Norway</c:v>
                </c:pt>
                <c:pt idx="24">
                  <c:v>Slovenia</c:v>
                </c:pt>
                <c:pt idx="25">
                  <c:v>Bulgaria</c:v>
                </c:pt>
                <c:pt idx="26">
                  <c:v>Italy</c:v>
                </c:pt>
                <c:pt idx="27">
                  <c:v>Portugal</c:v>
                </c:pt>
                <c:pt idx="28">
                  <c:v>Greece</c:v>
                </c:pt>
                <c:pt idx="29">
                  <c:v>Latvia</c:v>
                </c:pt>
                <c:pt idx="30">
                  <c:v>Estonia</c:v>
                </c:pt>
              </c:strCache>
            </c:strRef>
          </c:cat>
          <c:val>
            <c:numRef>
              <c:f>Sheet1!$B$2:$B$32</c:f>
              <c:numCache>
                <c:formatCode>#,##0.0_ ;\-#,##0.0\ </c:formatCode>
                <c:ptCount val="31"/>
                <c:pt idx="0">
                  <c:v>13.450585840198121</c:v>
                </c:pt>
                <c:pt idx="1">
                  <c:v>17.285355170108364</c:v>
                </c:pt>
                <c:pt idx="2">
                  <c:v>18.57259094866167</c:v>
                </c:pt>
                <c:pt idx="3">
                  <c:v>17.360477779928825</c:v>
                </c:pt>
                <c:pt idx="4">
                  <c:v>18.263542980157492</c:v>
                </c:pt>
                <c:pt idx="5">
                  <c:v>21.291644971325717</c:v>
                </c:pt>
                <c:pt idx="6">
                  <c:v>25.897667312496342</c:v>
                </c:pt>
                <c:pt idx="7">
                  <c:v>29.769562528031496</c:v>
                </c:pt>
                <c:pt idx="8">
                  <c:v>25.853643211675077</c:v>
                </c:pt>
                <c:pt idx="9">
                  <c:v>24.632562753116222</c:v>
                </c:pt>
                <c:pt idx="10">
                  <c:v>27.42534876334652</c:v>
                </c:pt>
                <c:pt idx="11">
                  <c:v>28.519699965429922</c:v>
                </c:pt>
                <c:pt idx="12">
                  <c:v>25.619023568059596</c:v>
                </c:pt>
                <c:pt idx="13">
                  <c:v>25.138278209689801</c:v>
                </c:pt>
                <c:pt idx="14">
                  <c:v>33.215480100403362</c:v>
                </c:pt>
                <c:pt idx="15">
                  <c:v>28.197082786059504</c:v>
                </c:pt>
                <c:pt idx="16">
                  <c:v>31.968564573295154</c:v>
                </c:pt>
                <c:pt idx="17">
                  <c:v>19.419083007359834</c:v>
                </c:pt>
                <c:pt idx="18">
                  <c:v>23.564982850808487</c:v>
                </c:pt>
                <c:pt idx="19">
                  <c:v>32.426600433402307</c:v>
                </c:pt>
                <c:pt idx="20">
                  <c:v>24.828589977562444</c:v>
                </c:pt>
                <c:pt idx="21">
                  <c:v>28.237728771256844</c:v>
                </c:pt>
                <c:pt idx="22">
                  <c:v>27.026785080367592</c:v>
                </c:pt>
                <c:pt idx="23">
                  <c:v>33.18999500414759</c:v>
                </c:pt>
                <c:pt idx="24">
                  <c:v>29.971117613465175</c:v>
                </c:pt>
                <c:pt idx="25">
                  <c:v>30.675992416486341</c:v>
                </c:pt>
                <c:pt idx="26">
                  <c:v>37.233545408107567</c:v>
                </c:pt>
                <c:pt idx="27">
                  <c:v>33.246623209567055</c:v>
                </c:pt>
                <c:pt idx="28">
                  <c:v>45.574782293316083</c:v>
                </c:pt>
                <c:pt idx="29">
                  <c:v>35.577036882853989</c:v>
                </c:pt>
                <c:pt idx="30">
                  <c:v>41.611633450377539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163-465B-B048-19A6CF0C99C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20-249</c:v>
                </c:pt>
              </c:strCache>
            </c:strRef>
          </c:tx>
          <c:spPr>
            <a:solidFill>
              <a:srgbClr val="F68B33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7"/>
            <c:invertIfNegative val="0"/>
            <c:bubble3D val="0"/>
            <c:spPr>
              <a:solidFill>
                <a:srgbClr val="F68B33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9-167E-4B66-B814-9B3B8BB71A99}"/>
              </c:ext>
            </c:extLst>
          </c:dPt>
          <c:cat>
            <c:strRef>
              <c:f>Sheet1!$A$2:$A$32</c:f>
              <c:strCache>
                <c:ptCount val="31"/>
                <c:pt idx="0">
                  <c:v>United States</c:v>
                </c:pt>
                <c:pt idx="1">
                  <c:v>Brazil</c:v>
                </c:pt>
                <c:pt idx="2">
                  <c:v>United Kingdom</c:v>
                </c:pt>
                <c:pt idx="3">
                  <c:v>Germany</c:v>
                </c:pt>
                <c:pt idx="4">
                  <c:v>Mexico</c:v>
                </c:pt>
                <c:pt idx="5">
                  <c:v>Finland</c:v>
                </c:pt>
                <c:pt idx="6">
                  <c:v>Slovak Republic</c:v>
                </c:pt>
                <c:pt idx="7">
                  <c:v>Australia</c:v>
                </c:pt>
                <c:pt idx="8">
                  <c:v>Poland</c:v>
                </c:pt>
                <c:pt idx="9">
                  <c:v>Czech Republic</c:v>
                </c:pt>
                <c:pt idx="10">
                  <c:v>Hungary</c:v>
                </c:pt>
                <c:pt idx="11">
                  <c:v>France</c:v>
                </c:pt>
                <c:pt idx="12">
                  <c:v>Sweden</c:v>
                </c:pt>
                <c:pt idx="13">
                  <c:v>Romania</c:v>
                </c:pt>
                <c:pt idx="14">
                  <c:v>Ireland</c:v>
                </c:pt>
                <c:pt idx="15">
                  <c:v>Denmark</c:v>
                </c:pt>
                <c:pt idx="16">
                  <c:v>Spain</c:v>
                </c:pt>
                <c:pt idx="17">
                  <c:v>Switzerland</c:v>
                </c:pt>
                <c:pt idx="18">
                  <c:v>Netherlands</c:v>
                </c:pt>
                <c:pt idx="19">
                  <c:v>Belgium</c:v>
                </c:pt>
                <c:pt idx="20">
                  <c:v>Austria</c:v>
                </c:pt>
                <c:pt idx="21">
                  <c:v>Turkey</c:v>
                </c:pt>
                <c:pt idx="22">
                  <c:v>Lithuania</c:v>
                </c:pt>
                <c:pt idx="23">
                  <c:v>Norway</c:v>
                </c:pt>
                <c:pt idx="24">
                  <c:v>Slovenia</c:v>
                </c:pt>
                <c:pt idx="25">
                  <c:v>Bulgaria</c:v>
                </c:pt>
                <c:pt idx="26">
                  <c:v>Italy</c:v>
                </c:pt>
                <c:pt idx="27">
                  <c:v>Portugal</c:v>
                </c:pt>
                <c:pt idx="28">
                  <c:v>Greece</c:v>
                </c:pt>
                <c:pt idx="29">
                  <c:v>Latvia</c:v>
                </c:pt>
                <c:pt idx="30">
                  <c:v>Estonia</c:v>
                </c:pt>
              </c:strCache>
            </c:strRef>
          </c:cat>
          <c:val>
            <c:numRef>
              <c:f>Sheet1!$C$2:$C$32</c:f>
              <c:numCache>
                <c:formatCode>#,##0.0_ ;\-#,##0.0\ </c:formatCode>
                <c:ptCount val="31"/>
                <c:pt idx="0">
                  <c:v>21.207159617762255</c:v>
                </c:pt>
                <c:pt idx="1">
                  <c:v>26.515204423599876</c:v>
                </c:pt>
                <c:pt idx="2">
                  <c:v>25.969498632858002</c:v>
                </c:pt>
                <c:pt idx="3">
                  <c:v>30.834004536992705</c:v>
                </c:pt>
                <c:pt idx="4">
                  <c:v>30.601989208742669</c:v>
                </c:pt>
                <c:pt idx="5">
                  <c:v>30.777589643067078</c:v>
                </c:pt>
                <c:pt idx="6">
                  <c:v>28.911032598483892</c:v>
                </c:pt>
                <c:pt idx="7">
                  <c:v>26.356426678116623</c:v>
                </c:pt>
                <c:pt idx="8">
                  <c:v>30.319886835478339</c:v>
                </c:pt>
                <c:pt idx="9">
                  <c:v>32.448421438764044</c:v>
                </c:pt>
                <c:pt idx="10">
                  <c:v>29.822104444011071</c:v>
                </c:pt>
                <c:pt idx="11">
                  <c:v>28.837407933313663</c:v>
                </c:pt>
                <c:pt idx="12">
                  <c:v>31.794820929140656</c:v>
                </c:pt>
                <c:pt idx="13">
                  <c:v>32.559638142917827</c:v>
                </c:pt>
                <c:pt idx="14">
                  <c:v>25.578056120983554</c:v>
                </c:pt>
                <c:pt idx="15">
                  <c:v>31.572279711737544</c:v>
                </c:pt>
                <c:pt idx="16">
                  <c:v>29.87870198059246</c:v>
                </c:pt>
                <c:pt idx="17">
                  <c:v>43.464464772333223</c:v>
                </c:pt>
                <c:pt idx="18">
                  <c:v>39.580636209761494</c:v>
                </c:pt>
                <c:pt idx="19">
                  <c:v>30.932723993823441</c:v>
                </c:pt>
                <c:pt idx="20">
                  <c:v>40.938809037960475</c:v>
                </c:pt>
                <c:pt idx="21">
                  <c:v>36.681590152811907</c:v>
                </c:pt>
                <c:pt idx="22">
                  <c:v>39.665965939083002</c:v>
                </c:pt>
                <c:pt idx="23">
                  <c:v>35.079260034490659</c:v>
                </c:pt>
                <c:pt idx="24">
                  <c:v>38.080121832991473</c:v>
                </c:pt>
                <c:pt idx="25">
                  <c:v>38.409558558519748</c:v>
                </c:pt>
                <c:pt idx="26">
                  <c:v>31.989682349248433</c:v>
                </c:pt>
                <c:pt idx="27">
                  <c:v>37.227575728450624</c:v>
                </c:pt>
                <c:pt idx="28">
                  <c:v>28.897479349826511</c:v>
                </c:pt>
                <c:pt idx="29">
                  <c:v>41.585754574135066</c:v>
                </c:pt>
                <c:pt idx="30">
                  <c:v>36.245552986520636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163-465B-B048-19A6CF0C99C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250+</c:v>
                </c:pt>
              </c:strCache>
            </c:strRef>
          </c:tx>
          <c:spPr>
            <a:solidFill>
              <a:srgbClr val="A02226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7"/>
            <c:invertIfNegative val="0"/>
            <c:bubble3D val="0"/>
            <c:spPr>
              <a:solidFill>
                <a:srgbClr val="A02226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A-167E-4B66-B814-9B3B8BB71A99}"/>
              </c:ext>
            </c:extLst>
          </c:dPt>
          <c:cat>
            <c:strRef>
              <c:f>Sheet1!$A$2:$A$32</c:f>
              <c:strCache>
                <c:ptCount val="31"/>
                <c:pt idx="0">
                  <c:v>United States</c:v>
                </c:pt>
                <c:pt idx="1">
                  <c:v>Brazil</c:v>
                </c:pt>
                <c:pt idx="2">
                  <c:v>United Kingdom</c:v>
                </c:pt>
                <c:pt idx="3">
                  <c:v>Germany</c:v>
                </c:pt>
                <c:pt idx="4">
                  <c:v>Mexico</c:v>
                </c:pt>
                <c:pt idx="5">
                  <c:v>Finland</c:v>
                </c:pt>
                <c:pt idx="6">
                  <c:v>Slovak Republic</c:v>
                </c:pt>
                <c:pt idx="7">
                  <c:v>Australia</c:v>
                </c:pt>
                <c:pt idx="8">
                  <c:v>Poland</c:v>
                </c:pt>
                <c:pt idx="9">
                  <c:v>Czech Republic</c:v>
                </c:pt>
                <c:pt idx="10">
                  <c:v>Hungary</c:v>
                </c:pt>
                <c:pt idx="11">
                  <c:v>France</c:v>
                </c:pt>
                <c:pt idx="12">
                  <c:v>Sweden</c:v>
                </c:pt>
                <c:pt idx="13">
                  <c:v>Romania</c:v>
                </c:pt>
                <c:pt idx="14">
                  <c:v>Ireland</c:v>
                </c:pt>
                <c:pt idx="15">
                  <c:v>Denmark</c:v>
                </c:pt>
                <c:pt idx="16">
                  <c:v>Spain</c:v>
                </c:pt>
                <c:pt idx="17">
                  <c:v>Switzerland</c:v>
                </c:pt>
                <c:pt idx="18">
                  <c:v>Netherlands</c:v>
                </c:pt>
                <c:pt idx="19">
                  <c:v>Belgium</c:v>
                </c:pt>
                <c:pt idx="20">
                  <c:v>Austria</c:v>
                </c:pt>
                <c:pt idx="21">
                  <c:v>Turkey</c:v>
                </c:pt>
                <c:pt idx="22">
                  <c:v>Lithuania</c:v>
                </c:pt>
                <c:pt idx="23">
                  <c:v>Norway</c:v>
                </c:pt>
                <c:pt idx="24">
                  <c:v>Slovenia</c:v>
                </c:pt>
                <c:pt idx="25">
                  <c:v>Bulgaria</c:v>
                </c:pt>
                <c:pt idx="26">
                  <c:v>Italy</c:v>
                </c:pt>
                <c:pt idx="27">
                  <c:v>Portugal</c:v>
                </c:pt>
                <c:pt idx="28">
                  <c:v>Greece</c:v>
                </c:pt>
                <c:pt idx="29">
                  <c:v>Latvia</c:v>
                </c:pt>
                <c:pt idx="30">
                  <c:v>Estonia</c:v>
                </c:pt>
              </c:strCache>
            </c:strRef>
          </c:cat>
          <c:val>
            <c:numRef>
              <c:f>Sheet1!$D$2:$D$32</c:f>
              <c:numCache>
                <c:formatCode>#,##0.0_ ;\-#,##0.0\ </c:formatCode>
                <c:ptCount val="31"/>
                <c:pt idx="0">
                  <c:v>65.34225454203964</c:v>
                </c:pt>
                <c:pt idx="1">
                  <c:v>56.199440406291778</c:v>
                </c:pt>
                <c:pt idx="2">
                  <c:v>55.457910418480324</c:v>
                </c:pt>
                <c:pt idx="3">
                  <c:v>51.80551768307847</c:v>
                </c:pt>
                <c:pt idx="4">
                  <c:v>51.134467811099825</c:v>
                </c:pt>
                <c:pt idx="5">
                  <c:v>47.930765385607202</c:v>
                </c:pt>
                <c:pt idx="6">
                  <c:v>45.191300089019769</c:v>
                </c:pt>
                <c:pt idx="7">
                  <c:v>43.874010793851888</c:v>
                </c:pt>
                <c:pt idx="8">
                  <c:v>43.826469952846587</c:v>
                </c:pt>
                <c:pt idx="9">
                  <c:v>42.919015808119738</c:v>
                </c:pt>
                <c:pt idx="10">
                  <c:v>42.752546792642413</c:v>
                </c:pt>
                <c:pt idx="11">
                  <c:v>42.642892101256415</c:v>
                </c:pt>
                <c:pt idx="12">
                  <c:v>42.586155502799748</c:v>
                </c:pt>
                <c:pt idx="13">
                  <c:v>42.302083647392372</c:v>
                </c:pt>
                <c:pt idx="14">
                  <c:v>41.206463778613092</c:v>
                </c:pt>
                <c:pt idx="15">
                  <c:v>40.230637502202953</c:v>
                </c:pt>
                <c:pt idx="16">
                  <c:v>38.152733446112393</c:v>
                </c:pt>
                <c:pt idx="17">
                  <c:v>37.116452220306947</c:v>
                </c:pt>
                <c:pt idx="18">
                  <c:v>36.854380939430023</c:v>
                </c:pt>
                <c:pt idx="19">
                  <c:v>36.640675572774249</c:v>
                </c:pt>
                <c:pt idx="20">
                  <c:v>34.232600984477081</c:v>
                </c:pt>
                <c:pt idx="21">
                  <c:v>35.080681075931253</c:v>
                </c:pt>
                <c:pt idx="22">
                  <c:v>33.30724898054941</c:v>
                </c:pt>
                <c:pt idx="23">
                  <c:v>31.730744961361751</c:v>
                </c:pt>
                <c:pt idx="24">
                  <c:v>31.948760553543355</c:v>
                </c:pt>
                <c:pt idx="25">
                  <c:v>30.91444902499391</c:v>
                </c:pt>
                <c:pt idx="26">
                  <c:v>30.776772242644014</c:v>
                </c:pt>
                <c:pt idx="27">
                  <c:v>29.525801061982314</c:v>
                </c:pt>
                <c:pt idx="28">
                  <c:v>25.527738356857405</c:v>
                </c:pt>
                <c:pt idx="29">
                  <c:v>22.837208543010952</c:v>
                </c:pt>
                <c:pt idx="30">
                  <c:v>22.142813563101832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163-465B-B048-19A6CF0C99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100"/>
        <c:axId val="331915264"/>
        <c:axId val="331917184"/>
      </c:barChart>
      <c:catAx>
        <c:axId val="33191526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7184"/>
        <c:crosses val="autoZero"/>
        <c:auto val="1"/>
        <c:lblAlgn val="ctr"/>
        <c:lblOffset val="100"/>
        <c:noMultiLvlLbl val="0"/>
      </c:catAx>
      <c:valAx>
        <c:axId val="331917184"/>
        <c:scaling>
          <c:orientation val="minMax"/>
          <c:max val="100"/>
        </c:scaling>
        <c:delete val="0"/>
        <c:axPos val="t"/>
        <c:majorGridlines>
          <c:spPr>
            <a:ln>
              <a:solidFill>
                <a:srgbClr val="6A737B">
                  <a:lumMod val="40000"/>
                  <a:lumOff val="60000"/>
                </a:srgb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52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1st</c:v>
                </c:pt>
              </c:strCache>
            </c:strRef>
          </c:tx>
          <c:spPr>
            <a:solidFill>
              <a:srgbClr val="A02226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7"/>
            <c:invertIfNegative val="0"/>
            <c:bubble3D val="0"/>
            <c:spPr>
              <a:solidFill>
                <a:srgbClr val="A02226"/>
              </a:solidFill>
              <a:ln w="19050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5226-44EB-BEE9-397510B6D4FB}"/>
              </c:ext>
            </c:extLst>
          </c:dPt>
          <c:cat>
            <c:strRef>
              <c:f>Sheet1!$A$2:$A$26</c:f>
              <c:strCache>
                <c:ptCount val="25"/>
                <c:pt idx="0">
                  <c:v>$159.7b</c:v>
                </c:pt>
                <c:pt idx="1">
                  <c:v>$105.3b</c:v>
                </c:pt>
                <c:pt idx="2">
                  <c:v>$70.8b</c:v>
                </c:pt>
                <c:pt idx="3">
                  <c:v>$63.7b</c:v>
                </c:pt>
                <c:pt idx="4">
                  <c:v>$60.9b</c:v>
                </c:pt>
                <c:pt idx="5">
                  <c:v>$47.1b</c:v>
                </c:pt>
                <c:pt idx="6">
                  <c:v>$46.1b</c:v>
                </c:pt>
                <c:pt idx="7">
                  <c:v>$44.7b</c:v>
                </c:pt>
                <c:pt idx="8">
                  <c:v>$44.1b</c:v>
                </c:pt>
                <c:pt idx="9">
                  <c:v>$43.1b</c:v>
                </c:pt>
                <c:pt idx="10">
                  <c:v>$42.5b</c:v>
                </c:pt>
                <c:pt idx="11">
                  <c:v>$41.7b</c:v>
                </c:pt>
                <c:pt idx="12">
                  <c:v>$41.5b</c:v>
                </c:pt>
                <c:pt idx="13">
                  <c:v>$37.8b</c:v>
                </c:pt>
                <c:pt idx="14">
                  <c:v>$34.7b</c:v>
                </c:pt>
                <c:pt idx="15">
                  <c:v>$33b</c:v>
                </c:pt>
                <c:pt idx="16">
                  <c:v>$31.6b</c:v>
                </c:pt>
                <c:pt idx="17">
                  <c:v>$29.4b</c:v>
                </c:pt>
                <c:pt idx="18">
                  <c:v>$25b</c:v>
                </c:pt>
                <c:pt idx="19">
                  <c:v>$24.6b</c:v>
                </c:pt>
                <c:pt idx="20">
                  <c:v>$24.4b</c:v>
                </c:pt>
                <c:pt idx="21">
                  <c:v>$23.8b</c:v>
                </c:pt>
                <c:pt idx="22">
                  <c:v>$23.1b</c:v>
                </c:pt>
                <c:pt idx="23">
                  <c:v>$22.8b</c:v>
                </c:pt>
                <c:pt idx="24">
                  <c:v>$22.4b</c:v>
                </c:pt>
              </c:strCache>
            </c:strRef>
          </c:cat>
          <c:val>
            <c:numRef>
              <c:f>Sheet1!$B$2:$B$26</c:f>
              <c:numCache>
                <c:formatCode>#,##0.0_ ;\-#,##0.0\ </c:formatCode>
                <c:ptCount val="25"/>
                <c:pt idx="0">
                  <c:v>25.5</c:v>
                </c:pt>
                <c:pt idx="1">
                  <c:v>33.6</c:v>
                </c:pt>
                <c:pt idx="2">
                  <c:v>13.6</c:v>
                </c:pt>
                <c:pt idx="3">
                  <c:v>7.1</c:v>
                </c:pt>
                <c:pt idx="4">
                  <c:v>26.7</c:v>
                </c:pt>
                <c:pt idx="5">
                  <c:v>6.7</c:v>
                </c:pt>
                <c:pt idx="6">
                  <c:v>16.899999999999999</c:v>
                </c:pt>
                <c:pt idx="7">
                  <c:v>13</c:v>
                </c:pt>
                <c:pt idx="8">
                  <c:v>0</c:v>
                </c:pt>
                <c:pt idx="9">
                  <c:v>0</c:v>
                </c:pt>
                <c:pt idx="10">
                  <c:v>2.2000000000000002</c:v>
                </c:pt>
                <c:pt idx="11">
                  <c:v>35.5</c:v>
                </c:pt>
                <c:pt idx="12">
                  <c:v>9.6</c:v>
                </c:pt>
                <c:pt idx="13">
                  <c:v>15.1</c:v>
                </c:pt>
                <c:pt idx="14">
                  <c:v>2.9</c:v>
                </c:pt>
                <c:pt idx="15">
                  <c:v>0</c:v>
                </c:pt>
                <c:pt idx="16">
                  <c:v>21</c:v>
                </c:pt>
                <c:pt idx="17">
                  <c:v>15.3</c:v>
                </c:pt>
                <c:pt idx="18">
                  <c:v>0</c:v>
                </c:pt>
                <c:pt idx="19">
                  <c:v>30.2</c:v>
                </c:pt>
                <c:pt idx="20">
                  <c:v>9.1999999999999993</c:v>
                </c:pt>
                <c:pt idx="21">
                  <c:v>26.9</c:v>
                </c:pt>
                <c:pt idx="22">
                  <c:v>0</c:v>
                </c:pt>
                <c:pt idx="23">
                  <c:v>47</c:v>
                </c:pt>
                <c:pt idx="24">
                  <c:v>20.100000000000001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226-44EB-BEE9-397510B6D4F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2nd</c:v>
                </c:pt>
              </c:strCache>
            </c:strRef>
          </c:tx>
          <c:spPr>
            <a:solidFill>
              <a:srgbClr val="D4582A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7"/>
            <c:invertIfNegative val="0"/>
            <c:bubble3D val="0"/>
            <c:spPr>
              <a:solidFill>
                <a:srgbClr val="D4582A"/>
              </a:solidFill>
              <a:ln w="19050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4-5226-44EB-BEE9-397510B6D4FB}"/>
              </c:ext>
            </c:extLst>
          </c:dPt>
          <c:cat>
            <c:strRef>
              <c:f>Sheet1!$A$2:$A$26</c:f>
              <c:strCache>
                <c:ptCount val="25"/>
                <c:pt idx="0">
                  <c:v>$159.7b</c:v>
                </c:pt>
                <c:pt idx="1">
                  <c:v>$105.3b</c:v>
                </c:pt>
                <c:pt idx="2">
                  <c:v>$70.8b</c:v>
                </c:pt>
                <c:pt idx="3">
                  <c:v>$63.7b</c:v>
                </c:pt>
                <c:pt idx="4">
                  <c:v>$60.9b</c:v>
                </c:pt>
                <c:pt idx="5">
                  <c:v>$47.1b</c:v>
                </c:pt>
                <c:pt idx="6">
                  <c:v>$46.1b</c:v>
                </c:pt>
                <c:pt idx="7">
                  <c:v>$44.7b</c:v>
                </c:pt>
                <c:pt idx="8">
                  <c:v>$44.1b</c:v>
                </c:pt>
                <c:pt idx="9">
                  <c:v>$43.1b</c:v>
                </c:pt>
                <c:pt idx="10">
                  <c:v>$42.5b</c:v>
                </c:pt>
                <c:pt idx="11">
                  <c:v>$41.7b</c:v>
                </c:pt>
                <c:pt idx="12">
                  <c:v>$41.5b</c:v>
                </c:pt>
                <c:pt idx="13">
                  <c:v>$37.8b</c:v>
                </c:pt>
                <c:pt idx="14">
                  <c:v>$34.7b</c:v>
                </c:pt>
                <c:pt idx="15">
                  <c:v>$33b</c:v>
                </c:pt>
                <c:pt idx="16">
                  <c:v>$31.6b</c:v>
                </c:pt>
                <c:pt idx="17">
                  <c:v>$29.4b</c:v>
                </c:pt>
                <c:pt idx="18">
                  <c:v>$25b</c:v>
                </c:pt>
                <c:pt idx="19">
                  <c:v>$24.6b</c:v>
                </c:pt>
                <c:pt idx="20">
                  <c:v>$24.4b</c:v>
                </c:pt>
                <c:pt idx="21">
                  <c:v>$23.8b</c:v>
                </c:pt>
                <c:pt idx="22">
                  <c:v>$23.1b</c:v>
                </c:pt>
                <c:pt idx="23">
                  <c:v>$22.8b</c:v>
                </c:pt>
                <c:pt idx="24">
                  <c:v>$22.4b</c:v>
                </c:pt>
              </c:strCache>
            </c:strRef>
          </c:cat>
          <c:val>
            <c:numRef>
              <c:f>Sheet1!$C$2:$C$26</c:f>
              <c:numCache>
                <c:formatCode>#,##0.0_ ;\-#,##0.0\ </c:formatCode>
                <c:ptCount val="25"/>
                <c:pt idx="0">
                  <c:v>24</c:v>
                </c:pt>
                <c:pt idx="1">
                  <c:v>29.3</c:v>
                </c:pt>
                <c:pt idx="2">
                  <c:v>10.9</c:v>
                </c:pt>
                <c:pt idx="3">
                  <c:v>0</c:v>
                </c:pt>
                <c:pt idx="4">
                  <c:v>20.7</c:v>
                </c:pt>
                <c:pt idx="5">
                  <c:v>0</c:v>
                </c:pt>
                <c:pt idx="6">
                  <c:v>11.3</c:v>
                </c:pt>
                <c:pt idx="7">
                  <c:v>5.8</c:v>
                </c:pt>
                <c:pt idx="8">
                  <c:v>0</c:v>
                </c:pt>
                <c:pt idx="9">
                  <c:v>0</c:v>
                </c:pt>
                <c:pt idx="10">
                  <c:v>2.1</c:v>
                </c:pt>
                <c:pt idx="11">
                  <c:v>25.9</c:v>
                </c:pt>
                <c:pt idx="12">
                  <c:v>0</c:v>
                </c:pt>
                <c:pt idx="13">
                  <c:v>7.8</c:v>
                </c:pt>
                <c:pt idx="14">
                  <c:v>2.6</c:v>
                </c:pt>
                <c:pt idx="15">
                  <c:v>0</c:v>
                </c:pt>
                <c:pt idx="16">
                  <c:v>19.899999999999999</c:v>
                </c:pt>
                <c:pt idx="17">
                  <c:v>0</c:v>
                </c:pt>
                <c:pt idx="18">
                  <c:v>0</c:v>
                </c:pt>
                <c:pt idx="19">
                  <c:v>8.6999999999999993</c:v>
                </c:pt>
                <c:pt idx="20">
                  <c:v>0</c:v>
                </c:pt>
                <c:pt idx="21">
                  <c:v>26.9</c:v>
                </c:pt>
                <c:pt idx="22">
                  <c:v>0</c:v>
                </c:pt>
                <c:pt idx="23">
                  <c:v>25.5</c:v>
                </c:pt>
                <c:pt idx="2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226-44EB-BEE9-397510B6D4F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3rd</c:v>
                </c:pt>
              </c:strCache>
            </c:strRef>
          </c:tx>
          <c:spPr>
            <a:solidFill>
              <a:srgbClr val="F68B33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7"/>
            <c:invertIfNegative val="0"/>
            <c:bubble3D val="0"/>
            <c:spPr>
              <a:solidFill>
                <a:srgbClr val="F68B33"/>
              </a:solidFill>
              <a:ln w="19050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5226-44EB-BEE9-397510B6D4FB}"/>
              </c:ext>
            </c:extLst>
          </c:dPt>
          <c:cat>
            <c:strRef>
              <c:f>Sheet1!$A$2:$A$26</c:f>
              <c:strCache>
                <c:ptCount val="25"/>
                <c:pt idx="0">
                  <c:v>$159.7b</c:v>
                </c:pt>
                <c:pt idx="1">
                  <c:v>$105.3b</c:v>
                </c:pt>
                <c:pt idx="2">
                  <c:v>$70.8b</c:v>
                </c:pt>
                <c:pt idx="3">
                  <c:v>$63.7b</c:v>
                </c:pt>
                <c:pt idx="4">
                  <c:v>$60.9b</c:v>
                </c:pt>
                <c:pt idx="5">
                  <c:v>$47.1b</c:v>
                </c:pt>
                <c:pt idx="6">
                  <c:v>$46.1b</c:v>
                </c:pt>
                <c:pt idx="7">
                  <c:v>$44.7b</c:v>
                </c:pt>
                <c:pt idx="8">
                  <c:v>$44.1b</c:v>
                </c:pt>
                <c:pt idx="9">
                  <c:v>$43.1b</c:v>
                </c:pt>
                <c:pt idx="10">
                  <c:v>$42.5b</c:v>
                </c:pt>
                <c:pt idx="11">
                  <c:v>$41.7b</c:v>
                </c:pt>
                <c:pt idx="12">
                  <c:v>$41.5b</c:v>
                </c:pt>
                <c:pt idx="13">
                  <c:v>$37.8b</c:v>
                </c:pt>
                <c:pt idx="14">
                  <c:v>$34.7b</c:v>
                </c:pt>
                <c:pt idx="15">
                  <c:v>$33b</c:v>
                </c:pt>
                <c:pt idx="16">
                  <c:v>$31.6b</c:v>
                </c:pt>
                <c:pt idx="17">
                  <c:v>$29.4b</c:v>
                </c:pt>
                <c:pt idx="18">
                  <c:v>$25b</c:v>
                </c:pt>
                <c:pt idx="19">
                  <c:v>$24.6b</c:v>
                </c:pt>
                <c:pt idx="20">
                  <c:v>$24.4b</c:v>
                </c:pt>
                <c:pt idx="21">
                  <c:v>$23.8b</c:v>
                </c:pt>
                <c:pt idx="22">
                  <c:v>$23.1b</c:v>
                </c:pt>
                <c:pt idx="23">
                  <c:v>$22.8b</c:v>
                </c:pt>
                <c:pt idx="24">
                  <c:v>$22.4b</c:v>
                </c:pt>
              </c:strCache>
            </c:strRef>
          </c:cat>
          <c:val>
            <c:numRef>
              <c:f>Sheet1!$D$2:$D$26</c:f>
              <c:numCache>
                <c:formatCode>#,##0.0_ ;\-#,##0.0\ </c:formatCode>
                <c:ptCount val="25"/>
                <c:pt idx="0">
                  <c:v>22.5</c:v>
                </c:pt>
                <c:pt idx="1">
                  <c:v>8.9</c:v>
                </c:pt>
                <c:pt idx="2">
                  <c:v>9.6999999999999993</c:v>
                </c:pt>
                <c:pt idx="3">
                  <c:v>0</c:v>
                </c:pt>
                <c:pt idx="4">
                  <c:v>11.7</c:v>
                </c:pt>
                <c:pt idx="5">
                  <c:v>0</c:v>
                </c:pt>
                <c:pt idx="6">
                  <c:v>8.9</c:v>
                </c:pt>
                <c:pt idx="7">
                  <c:v>5.3</c:v>
                </c:pt>
                <c:pt idx="8">
                  <c:v>0</c:v>
                </c:pt>
                <c:pt idx="9">
                  <c:v>0</c:v>
                </c:pt>
                <c:pt idx="10">
                  <c:v>2</c:v>
                </c:pt>
                <c:pt idx="11">
                  <c:v>18.7</c:v>
                </c:pt>
                <c:pt idx="12">
                  <c:v>0</c:v>
                </c:pt>
                <c:pt idx="13">
                  <c:v>4.2</c:v>
                </c:pt>
                <c:pt idx="14">
                  <c:v>0</c:v>
                </c:pt>
                <c:pt idx="15">
                  <c:v>0</c:v>
                </c:pt>
                <c:pt idx="16">
                  <c:v>14.3</c:v>
                </c:pt>
                <c:pt idx="17">
                  <c:v>0</c:v>
                </c:pt>
                <c:pt idx="18">
                  <c:v>0</c:v>
                </c:pt>
                <c:pt idx="19">
                  <c:v>8.4</c:v>
                </c:pt>
                <c:pt idx="20">
                  <c:v>0</c:v>
                </c:pt>
                <c:pt idx="21">
                  <c:v>11.4</c:v>
                </c:pt>
                <c:pt idx="22">
                  <c:v>0</c:v>
                </c:pt>
                <c:pt idx="23">
                  <c:v>16.8</c:v>
                </c:pt>
                <c:pt idx="2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226-44EB-BEE9-397510B6D4F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4th</c:v>
                </c:pt>
              </c:strCache>
            </c:strRef>
          </c:tx>
          <c:spPr>
            <a:solidFill>
              <a:srgbClr val="FFC35A"/>
            </a:solidFill>
            <a:ln>
              <a:solidFill>
                <a:srgbClr val="FFFFFF"/>
              </a:solidFill>
            </a:ln>
          </c:spPr>
          <c:invertIfNegative val="0"/>
          <c:cat>
            <c:strRef>
              <c:f>Sheet1!$A$2:$A$26</c:f>
              <c:strCache>
                <c:ptCount val="25"/>
                <c:pt idx="0">
                  <c:v>$159.7b</c:v>
                </c:pt>
                <c:pt idx="1">
                  <c:v>$105.3b</c:v>
                </c:pt>
                <c:pt idx="2">
                  <c:v>$70.8b</c:v>
                </c:pt>
                <c:pt idx="3">
                  <c:v>$63.7b</c:v>
                </c:pt>
                <c:pt idx="4">
                  <c:v>$60.9b</c:v>
                </c:pt>
                <c:pt idx="5">
                  <c:v>$47.1b</c:v>
                </c:pt>
                <c:pt idx="6">
                  <c:v>$46.1b</c:v>
                </c:pt>
                <c:pt idx="7">
                  <c:v>$44.7b</c:v>
                </c:pt>
                <c:pt idx="8">
                  <c:v>$44.1b</c:v>
                </c:pt>
                <c:pt idx="9">
                  <c:v>$43.1b</c:v>
                </c:pt>
                <c:pt idx="10">
                  <c:v>$42.5b</c:v>
                </c:pt>
                <c:pt idx="11">
                  <c:v>$41.7b</c:v>
                </c:pt>
                <c:pt idx="12">
                  <c:v>$41.5b</c:v>
                </c:pt>
                <c:pt idx="13">
                  <c:v>$37.8b</c:v>
                </c:pt>
                <c:pt idx="14">
                  <c:v>$34.7b</c:v>
                </c:pt>
                <c:pt idx="15">
                  <c:v>$33b</c:v>
                </c:pt>
                <c:pt idx="16">
                  <c:v>$31.6b</c:v>
                </c:pt>
                <c:pt idx="17">
                  <c:v>$29.4b</c:v>
                </c:pt>
                <c:pt idx="18">
                  <c:v>$25b</c:v>
                </c:pt>
                <c:pt idx="19">
                  <c:v>$24.6b</c:v>
                </c:pt>
                <c:pt idx="20">
                  <c:v>$24.4b</c:v>
                </c:pt>
                <c:pt idx="21">
                  <c:v>$23.8b</c:v>
                </c:pt>
                <c:pt idx="22">
                  <c:v>$23.1b</c:v>
                </c:pt>
                <c:pt idx="23">
                  <c:v>$22.8b</c:v>
                </c:pt>
                <c:pt idx="24">
                  <c:v>$22.4b</c:v>
                </c:pt>
              </c:strCache>
            </c:strRef>
          </c:cat>
          <c:val>
            <c:numRef>
              <c:f>Sheet1!$E$2:$E$26</c:f>
              <c:numCache>
                <c:formatCode>#,##0.0_ ;\-#,##0.0\ </c:formatCode>
                <c:ptCount val="25"/>
                <c:pt idx="0">
                  <c:v>21.7</c:v>
                </c:pt>
                <c:pt idx="1">
                  <c:v>7.1</c:v>
                </c:pt>
                <c:pt idx="2">
                  <c:v>9.4</c:v>
                </c:pt>
                <c:pt idx="3">
                  <c:v>0</c:v>
                </c:pt>
                <c:pt idx="4">
                  <c:v>10.1</c:v>
                </c:pt>
                <c:pt idx="5">
                  <c:v>0</c:v>
                </c:pt>
                <c:pt idx="6">
                  <c:v>0</c:v>
                </c:pt>
                <c:pt idx="7">
                  <c:v>5.0999999999999996</c:v>
                </c:pt>
                <c:pt idx="8">
                  <c:v>0</c:v>
                </c:pt>
                <c:pt idx="9">
                  <c:v>0</c:v>
                </c:pt>
                <c:pt idx="10">
                  <c:v>1.4</c:v>
                </c:pt>
                <c:pt idx="11">
                  <c:v>11.2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10.1</c:v>
                </c:pt>
                <c:pt idx="17">
                  <c:v>0</c:v>
                </c:pt>
                <c:pt idx="18">
                  <c:v>0</c:v>
                </c:pt>
                <c:pt idx="19">
                  <c:v>4</c:v>
                </c:pt>
                <c:pt idx="20">
                  <c:v>0</c:v>
                </c:pt>
                <c:pt idx="21">
                  <c:v>6.7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5226-44EB-BEE9-397510B6D4FB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rgbClr val="6A737B"/>
            </a:solidFill>
            <a:ln>
              <a:solidFill>
                <a:srgbClr val="FFFFFF"/>
              </a:solidFill>
            </a:ln>
          </c:spPr>
          <c:invertIfNegative val="0"/>
          <c:cat>
            <c:strRef>
              <c:f>Sheet1!$A$2:$A$26</c:f>
              <c:strCache>
                <c:ptCount val="25"/>
                <c:pt idx="0">
                  <c:v>$159.7b</c:v>
                </c:pt>
                <c:pt idx="1">
                  <c:v>$105.3b</c:v>
                </c:pt>
                <c:pt idx="2">
                  <c:v>$70.8b</c:v>
                </c:pt>
                <c:pt idx="3">
                  <c:v>$63.7b</c:v>
                </c:pt>
                <c:pt idx="4">
                  <c:v>$60.9b</c:v>
                </c:pt>
                <c:pt idx="5">
                  <c:v>$47.1b</c:v>
                </c:pt>
                <c:pt idx="6">
                  <c:v>$46.1b</c:v>
                </c:pt>
                <c:pt idx="7">
                  <c:v>$44.7b</c:v>
                </c:pt>
                <c:pt idx="8">
                  <c:v>$44.1b</c:v>
                </c:pt>
                <c:pt idx="9">
                  <c:v>$43.1b</c:v>
                </c:pt>
                <c:pt idx="10">
                  <c:v>$42.5b</c:v>
                </c:pt>
                <c:pt idx="11">
                  <c:v>$41.7b</c:v>
                </c:pt>
                <c:pt idx="12">
                  <c:v>$41.5b</c:v>
                </c:pt>
                <c:pt idx="13">
                  <c:v>$37.8b</c:v>
                </c:pt>
                <c:pt idx="14">
                  <c:v>$34.7b</c:v>
                </c:pt>
                <c:pt idx="15">
                  <c:v>$33b</c:v>
                </c:pt>
                <c:pt idx="16">
                  <c:v>$31.6b</c:v>
                </c:pt>
                <c:pt idx="17">
                  <c:v>$29.4b</c:v>
                </c:pt>
                <c:pt idx="18">
                  <c:v>$25b</c:v>
                </c:pt>
                <c:pt idx="19">
                  <c:v>$24.6b</c:v>
                </c:pt>
                <c:pt idx="20">
                  <c:v>$24.4b</c:v>
                </c:pt>
                <c:pt idx="21">
                  <c:v>$23.8b</c:v>
                </c:pt>
                <c:pt idx="22">
                  <c:v>$23.1b</c:v>
                </c:pt>
                <c:pt idx="23">
                  <c:v>$22.8b</c:v>
                </c:pt>
                <c:pt idx="24">
                  <c:v>$22.4b</c:v>
                </c:pt>
              </c:strCache>
            </c:strRef>
          </c:cat>
          <c:val>
            <c:numRef>
              <c:f>Sheet1!$F$2:$F$26</c:f>
              <c:numCache>
                <c:formatCode>General</c:formatCode>
                <c:ptCount val="25"/>
                <c:pt idx="0">
                  <c:v>6.2999999999999972</c:v>
                </c:pt>
                <c:pt idx="1">
                  <c:v>21.099999999999994</c:v>
                </c:pt>
                <c:pt idx="2">
                  <c:v>56.4</c:v>
                </c:pt>
                <c:pt idx="3">
                  <c:v>92.9</c:v>
                </c:pt>
                <c:pt idx="4">
                  <c:v>30.800000000000011</c:v>
                </c:pt>
                <c:pt idx="5">
                  <c:v>93.3</c:v>
                </c:pt>
                <c:pt idx="6">
                  <c:v>62.9</c:v>
                </c:pt>
                <c:pt idx="7">
                  <c:v>70.8</c:v>
                </c:pt>
                <c:pt idx="8">
                  <c:v>100</c:v>
                </c:pt>
                <c:pt idx="9">
                  <c:v>100</c:v>
                </c:pt>
                <c:pt idx="10">
                  <c:v>92.3</c:v>
                </c:pt>
                <c:pt idx="11">
                  <c:v>8.7000000000000028</c:v>
                </c:pt>
                <c:pt idx="12">
                  <c:v>90.4</c:v>
                </c:pt>
                <c:pt idx="13">
                  <c:v>72.900000000000006</c:v>
                </c:pt>
                <c:pt idx="14">
                  <c:v>94.5</c:v>
                </c:pt>
                <c:pt idx="15">
                  <c:v>100</c:v>
                </c:pt>
                <c:pt idx="16">
                  <c:v>34.700000000000003</c:v>
                </c:pt>
                <c:pt idx="17">
                  <c:v>84.7</c:v>
                </c:pt>
                <c:pt idx="18">
                  <c:v>100</c:v>
                </c:pt>
                <c:pt idx="19">
                  <c:v>48.7</c:v>
                </c:pt>
                <c:pt idx="20">
                  <c:v>90.8</c:v>
                </c:pt>
                <c:pt idx="21">
                  <c:v>28.099999999999994</c:v>
                </c:pt>
                <c:pt idx="22">
                  <c:v>100</c:v>
                </c:pt>
                <c:pt idx="23">
                  <c:v>10.700000000000003</c:v>
                </c:pt>
                <c:pt idx="24">
                  <c:v>79.900000000000006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226-44EB-BEE9-397510B6D4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331915264"/>
        <c:axId val="331917184"/>
      </c:barChart>
      <c:catAx>
        <c:axId val="33191526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7184"/>
        <c:crosses val="autoZero"/>
        <c:auto val="1"/>
        <c:lblAlgn val="ctr"/>
        <c:lblOffset val="100"/>
        <c:noMultiLvlLbl val="0"/>
      </c:catAx>
      <c:valAx>
        <c:axId val="331917184"/>
        <c:scaling>
          <c:orientation val="minMax"/>
          <c:max val="100"/>
        </c:scaling>
        <c:delete val="0"/>
        <c:axPos val="t"/>
        <c:majorGridlines>
          <c:spPr>
            <a:ln>
              <a:solidFill>
                <a:srgbClr val="6A737B">
                  <a:lumMod val="40000"/>
                  <a:lumOff val="60000"/>
                </a:srgb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>
                <a:solidFill>
                  <a:schemeClr val="bg1"/>
                </a:solidFill>
              </a:defRPr>
            </a:pPr>
            <a:endParaRPr lang="en-US"/>
          </a:p>
        </c:txPr>
        <c:crossAx val="3319152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1st</c:v>
                </c:pt>
              </c:strCache>
            </c:strRef>
          </c:tx>
          <c:spPr>
            <a:solidFill>
              <a:srgbClr val="A02226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7"/>
            <c:invertIfNegative val="0"/>
            <c:bubble3D val="0"/>
            <c:spPr>
              <a:solidFill>
                <a:srgbClr val="A02226"/>
              </a:solidFill>
              <a:ln w="19050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3FC6-4A55-BA30-7E632CD1D797}"/>
              </c:ext>
            </c:extLst>
          </c:dPt>
          <c:cat>
            <c:strRef>
              <c:f>Sheet1!$A$2:$A$26</c:f>
              <c:strCache>
                <c:ptCount val="25"/>
                <c:pt idx="0">
                  <c:v>National and Regional Commercial Banks</c:v>
                </c:pt>
                <c:pt idx="1">
                  <c:v>Supermarkets and Grocery Stores</c:v>
                </c:pt>
                <c:pt idx="2">
                  <c:v>Life Insurance</c:v>
                </c:pt>
                <c:pt idx="3">
                  <c:v>Motor Vehicle Dealers</c:v>
                </c:pt>
                <c:pt idx="4">
                  <c:v>General Insurance</c:v>
                </c:pt>
                <c:pt idx="5">
                  <c:v>Computer System Design Services</c:v>
                </c:pt>
                <c:pt idx="6">
                  <c:v>Electricity Retailing</c:v>
                </c:pt>
                <c:pt idx="7">
                  <c:v>Motor Vehicle Wholesaling</c:v>
                </c:pt>
                <c:pt idx="8">
                  <c:v>Residential Property Operators</c:v>
                </c:pt>
                <c:pt idx="9">
                  <c:v>Engineering Consulting</c:v>
                </c:pt>
                <c:pt idx="10">
                  <c:v>House Construction</c:v>
                </c:pt>
                <c:pt idx="11">
                  <c:v>Petroleum Product Wholesaling</c:v>
                </c:pt>
                <c:pt idx="12">
                  <c:v>Road Freight Transport</c:v>
                </c:pt>
                <c:pt idx="13">
                  <c:v>Heavy Industry and Other Non-Building Construction</c:v>
                </c:pt>
                <c:pt idx="14">
                  <c:v>Commercial and Industrial Building Construction</c:v>
                </c:pt>
                <c:pt idx="15">
                  <c:v>Office Property Operators</c:v>
                </c:pt>
                <c:pt idx="16">
                  <c:v>Fuel Retailing</c:v>
                </c:pt>
                <c:pt idx="17">
                  <c:v>Telecommunications and Other Electrical Goods Wholesaling</c:v>
                </c:pt>
                <c:pt idx="18">
                  <c:v>Site Preparation Services</c:v>
                </c:pt>
                <c:pt idx="19">
                  <c:v>International Airlines</c:v>
                </c:pt>
                <c:pt idx="20">
                  <c:v>Retail Property Operators</c:v>
                </c:pt>
                <c:pt idx="21">
                  <c:v>Health Insurance</c:v>
                </c:pt>
                <c:pt idx="22">
                  <c:v>Legal Services</c:v>
                </c:pt>
                <c:pt idx="23">
                  <c:v>Wireless Telecommunications Carriers</c:v>
                </c:pt>
                <c:pt idx="24">
                  <c:v>Metal and Mineral Wholesaling</c:v>
                </c:pt>
              </c:strCache>
            </c:strRef>
          </c:cat>
          <c:val>
            <c:numRef>
              <c:f>Sheet1!$B$2:$B$26</c:f>
              <c:numCache>
                <c:formatCode>#,##0.0_ ;\-#,##0.0\ </c:formatCode>
                <c:ptCount val="25"/>
                <c:pt idx="0">
                  <c:v>25.5</c:v>
                </c:pt>
                <c:pt idx="1">
                  <c:v>33.6</c:v>
                </c:pt>
                <c:pt idx="2">
                  <c:v>13.6</c:v>
                </c:pt>
                <c:pt idx="3">
                  <c:v>7.1</c:v>
                </c:pt>
                <c:pt idx="4">
                  <c:v>26.7</c:v>
                </c:pt>
                <c:pt idx="5">
                  <c:v>6.7</c:v>
                </c:pt>
                <c:pt idx="6">
                  <c:v>16.899999999999999</c:v>
                </c:pt>
                <c:pt idx="7">
                  <c:v>13</c:v>
                </c:pt>
                <c:pt idx="8">
                  <c:v>0</c:v>
                </c:pt>
                <c:pt idx="9">
                  <c:v>0</c:v>
                </c:pt>
                <c:pt idx="10">
                  <c:v>2.2000000000000002</c:v>
                </c:pt>
                <c:pt idx="11">
                  <c:v>35.5</c:v>
                </c:pt>
                <c:pt idx="12">
                  <c:v>9.6</c:v>
                </c:pt>
                <c:pt idx="13">
                  <c:v>15.1</c:v>
                </c:pt>
                <c:pt idx="14">
                  <c:v>2.9</c:v>
                </c:pt>
                <c:pt idx="15">
                  <c:v>0</c:v>
                </c:pt>
                <c:pt idx="16">
                  <c:v>21</c:v>
                </c:pt>
                <c:pt idx="17">
                  <c:v>15.3</c:v>
                </c:pt>
                <c:pt idx="18">
                  <c:v>0</c:v>
                </c:pt>
                <c:pt idx="19">
                  <c:v>30.2</c:v>
                </c:pt>
                <c:pt idx="20">
                  <c:v>9.1999999999999993</c:v>
                </c:pt>
                <c:pt idx="21">
                  <c:v>26.9</c:v>
                </c:pt>
                <c:pt idx="22">
                  <c:v>0</c:v>
                </c:pt>
                <c:pt idx="23">
                  <c:v>47</c:v>
                </c:pt>
                <c:pt idx="24">
                  <c:v>20.100000000000001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FC6-4A55-BA30-7E632CD1D79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2nd</c:v>
                </c:pt>
              </c:strCache>
            </c:strRef>
          </c:tx>
          <c:spPr>
            <a:solidFill>
              <a:srgbClr val="D4582A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7"/>
            <c:invertIfNegative val="0"/>
            <c:bubble3D val="0"/>
            <c:spPr>
              <a:solidFill>
                <a:srgbClr val="D4582A"/>
              </a:solidFill>
              <a:ln w="19050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4-3FC6-4A55-BA30-7E632CD1D797}"/>
              </c:ext>
            </c:extLst>
          </c:dPt>
          <c:cat>
            <c:strRef>
              <c:f>Sheet1!$A$2:$A$26</c:f>
              <c:strCache>
                <c:ptCount val="25"/>
                <c:pt idx="0">
                  <c:v>National and Regional Commercial Banks</c:v>
                </c:pt>
                <c:pt idx="1">
                  <c:v>Supermarkets and Grocery Stores</c:v>
                </c:pt>
                <c:pt idx="2">
                  <c:v>Life Insurance</c:v>
                </c:pt>
                <c:pt idx="3">
                  <c:v>Motor Vehicle Dealers</c:v>
                </c:pt>
                <c:pt idx="4">
                  <c:v>General Insurance</c:v>
                </c:pt>
                <c:pt idx="5">
                  <c:v>Computer System Design Services</c:v>
                </c:pt>
                <c:pt idx="6">
                  <c:v>Electricity Retailing</c:v>
                </c:pt>
                <c:pt idx="7">
                  <c:v>Motor Vehicle Wholesaling</c:v>
                </c:pt>
                <c:pt idx="8">
                  <c:v>Residential Property Operators</c:v>
                </c:pt>
                <c:pt idx="9">
                  <c:v>Engineering Consulting</c:v>
                </c:pt>
                <c:pt idx="10">
                  <c:v>House Construction</c:v>
                </c:pt>
                <c:pt idx="11">
                  <c:v>Petroleum Product Wholesaling</c:v>
                </c:pt>
                <c:pt idx="12">
                  <c:v>Road Freight Transport</c:v>
                </c:pt>
                <c:pt idx="13">
                  <c:v>Heavy Industry and Other Non-Building Construction</c:v>
                </c:pt>
                <c:pt idx="14">
                  <c:v>Commercial and Industrial Building Construction</c:v>
                </c:pt>
                <c:pt idx="15">
                  <c:v>Office Property Operators</c:v>
                </c:pt>
                <c:pt idx="16">
                  <c:v>Fuel Retailing</c:v>
                </c:pt>
                <c:pt idx="17">
                  <c:v>Telecommunications and Other Electrical Goods Wholesaling</c:v>
                </c:pt>
                <c:pt idx="18">
                  <c:v>Site Preparation Services</c:v>
                </c:pt>
                <c:pt idx="19">
                  <c:v>International Airlines</c:v>
                </c:pt>
                <c:pt idx="20">
                  <c:v>Retail Property Operators</c:v>
                </c:pt>
                <c:pt idx="21">
                  <c:v>Health Insurance</c:v>
                </c:pt>
                <c:pt idx="22">
                  <c:v>Legal Services</c:v>
                </c:pt>
                <c:pt idx="23">
                  <c:v>Wireless Telecommunications Carriers</c:v>
                </c:pt>
                <c:pt idx="24">
                  <c:v>Metal and Mineral Wholesaling</c:v>
                </c:pt>
              </c:strCache>
            </c:strRef>
          </c:cat>
          <c:val>
            <c:numRef>
              <c:f>Sheet1!$C$2:$C$26</c:f>
              <c:numCache>
                <c:formatCode>#,##0.0_ ;\-#,##0.0\ </c:formatCode>
                <c:ptCount val="25"/>
                <c:pt idx="0">
                  <c:v>24</c:v>
                </c:pt>
                <c:pt idx="1">
                  <c:v>29.3</c:v>
                </c:pt>
                <c:pt idx="2">
                  <c:v>10.9</c:v>
                </c:pt>
                <c:pt idx="3">
                  <c:v>0</c:v>
                </c:pt>
                <c:pt idx="4">
                  <c:v>20.7</c:v>
                </c:pt>
                <c:pt idx="5">
                  <c:v>0</c:v>
                </c:pt>
                <c:pt idx="6">
                  <c:v>11.3</c:v>
                </c:pt>
                <c:pt idx="7">
                  <c:v>5.8</c:v>
                </c:pt>
                <c:pt idx="8">
                  <c:v>0</c:v>
                </c:pt>
                <c:pt idx="9">
                  <c:v>0</c:v>
                </c:pt>
                <c:pt idx="10">
                  <c:v>2.1</c:v>
                </c:pt>
                <c:pt idx="11">
                  <c:v>25.9</c:v>
                </c:pt>
                <c:pt idx="12">
                  <c:v>0</c:v>
                </c:pt>
                <c:pt idx="13">
                  <c:v>7.8</c:v>
                </c:pt>
                <c:pt idx="14">
                  <c:v>2.6</c:v>
                </c:pt>
                <c:pt idx="15">
                  <c:v>0</c:v>
                </c:pt>
                <c:pt idx="16">
                  <c:v>19.899999999999999</c:v>
                </c:pt>
                <c:pt idx="17">
                  <c:v>0</c:v>
                </c:pt>
                <c:pt idx="18">
                  <c:v>0</c:v>
                </c:pt>
                <c:pt idx="19">
                  <c:v>8.6999999999999993</c:v>
                </c:pt>
                <c:pt idx="20">
                  <c:v>0</c:v>
                </c:pt>
                <c:pt idx="21">
                  <c:v>26.9</c:v>
                </c:pt>
                <c:pt idx="22">
                  <c:v>0</c:v>
                </c:pt>
                <c:pt idx="23">
                  <c:v>25.5</c:v>
                </c:pt>
                <c:pt idx="2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FC6-4A55-BA30-7E632CD1D79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3rd</c:v>
                </c:pt>
              </c:strCache>
            </c:strRef>
          </c:tx>
          <c:spPr>
            <a:solidFill>
              <a:srgbClr val="F68B33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7"/>
            <c:invertIfNegative val="0"/>
            <c:bubble3D val="0"/>
            <c:spPr>
              <a:solidFill>
                <a:srgbClr val="F68B33"/>
              </a:solidFill>
              <a:ln w="19050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3FC6-4A55-BA30-7E632CD1D797}"/>
              </c:ext>
            </c:extLst>
          </c:dPt>
          <c:cat>
            <c:strRef>
              <c:f>Sheet1!$A$2:$A$26</c:f>
              <c:strCache>
                <c:ptCount val="25"/>
                <c:pt idx="0">
                  <c:v>National and Regional Commercial Banks</c:v>
                </c:pt>
                <c:pt idx="1">
                  <c:v>Supermarkets and Grocery Stores</c:v>
                </c:pt>
                <c:pt idx="2">
                  <c:v>Life Insurance</c:v>
                </c:pt>
                <c:pt idx="3">
                  <c:v>Motor Vehicle Dealers</c:v>
                </c:pt>
                <c:pt idx="4">
                  <c:v>General Insurance</c:v>
                </c:pt>
                <c:pt idx="5">
                  <c:v>Computer System Design Services</c:v>
                </c:pt>
                <c:pt idx="6">
                  <c:v>Electricity Retailing</c:v>
                </c:pt>
                <c:pt idx="7">
                  <c:v>Motor Vehicle Wholesaling</c:v>
                </c:pt>
                <c:pt idx="8">
                  <c:v>Residential Property Operators</c:v>
                </c:pt>
                <c:pt idx="9">
                  <c:v>Engineering Consulting</c:v>
                </c:pt>
                <c:pt idx="10">
                  <c:v>House Construction</c:v>
                </c:pt>
                <c:pt idx="11">
                  <c:v>Petroleum Product Wholesaling</c:v>
                </c:pt>
                <c:pt idx="12">
                  <c:v>Road Freight Transport</c:v>
                </c:pt>
                <c:pt idx="13">
                  <c:v>Heavy Industry and Other Non-Building Construction</c:v>
                </c:pt>
                <c:pt idx="14">
                  <c:v>Commercial and Industrial Building Construction</c:v>
                </c:pt>
                <c:pt idx="15">
                  <c:v>Office Property Operators</c:v>
                </c:pt>
                <c:pt idx="16">
                  <c:v>Fuel Retailing</c:v>
                </c:pt>
                <c:pt idx="17">
                  <c:v>Telecommunications and Other Electrical Goods Wholesaling</c:v>
                </c:pt>
                <c:pt idx="18">
                  <c:v>Site Preparation Services</c:v>
                </c:pt>
                <c:pt idx="19">
                  <c:v>International Airlines</c:v>
                </c:pt>
                <c:pt idx="20">
                  <c:v>Retail Property Operators</c:v>
                </c:pt>
                <c:pt idx="21">
                  <c:v>Health Insurance</c:v>
                </c:pt>
                <c:pt idx="22">
                  <c:v>Legal Services</c:v>
                </c:pt>
                <c:pt idx="23">
                  <c:v>Wireless Telecommunications Carriers</c:v>
                </c:pt>
                <c:pt idx="24">
                  <c:v>Metal and Mineral Wholesaling</c:v>
                </c:pt>
              </c:strCache>
            </c:strRef>
          </c:cat>
          <c:val>
            <c:numRef>
              <c:f>Sheet1!$D$2:$D$26</c:f>
              <c:numCache>
                <c:formatCode>#,##0.0_ ;\-#,##0.0\ </c:formatCode>
                <c:ptCount val="25"/>
                <c:pt idx="0">
                  <c:v>22.5</c:v>
                </c:pt>
                <c:pt idx="1">
                  <c:v>8.9</c:v>
                </c:pt>
                <c:pt idx="2">
                  <c:v>9.6999999999999993</c:v>
                </c:pt>
                <c:pt idx="3">
                  <c:v>0</c:v>
                </c:pt>
                <c:pt idx="4">
                  <c:v>11.7</c:v>
                </c:pt>
                <c:pt idx="5">
                  <c:v>0</c:v>
                </c:pt>
                <c:pt idx="6">
                  <c:v>8.9</c:v>
                </c:pt>
                <c:pt idx="7">
                  <c:v>5.3</c:v>
                </c:pt>
                <c:pt idx="8">
                  <c:v>0</c:v>
                </c:pt>
                <c:pt idx="9">
                  <c:v>0</c:v>
                </c:pt>
                <c:pt idx="10">
                  <c:v>2</c:v>
                </c:pt>
                <c:pt idx="11">
                  <c:v>18.7</c:v>
                </c:pt>
                <c:pt idx="12">
                  <c:v>0</c:v>
                </c:pt>
                <c:pt idx="13">
                  <c:v>4.2</c:v>
                </c:pt>
                <c:pt idx="14">
                  <c:v>0</c:v>
                </c:pt>
                <c:pt idx="15">
                  <c:v>0</c:v>
                </c:pt>
                <c:pt idx="16">
                  <c:v>14.3</c:v>
                </c:pt>
                <c:pt idx="17">
                  <c:v>0</c:v>
                </c:pt>
                <c:pt idx="18">
                  <c:v>0</c:v>
                </c:pt>
                <c:pt idx="19">
                  <c:v>8.4</c:v>
                </c:pt>
                <c:pt idx="20">
                  <c:v>0</c:v>
                </c:pt>
                <c:pt idx="21">
                  <c:v>11.4</c:v>
                </c:pt>
                <c:pt idx="22">
                  <c:v>0</c:v>
                </c:pt>
                <c:pt idx="23">
                  <c:v>16.8</c:v>
                </c:pt>
                <c:pt idx="2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FC6-4A55-BA30-7E632CD1D79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4th</c:v>
                </c:pt>
              </c:strCache>
            </c:strRef>
          </c:tx>
          <c:spPr>
            <a:solidFill>
              <a:srgbClr val="FFC35A"/>
            </a:solidFill>
            <a:ln>
              <a:solidFill>
                <a:srgbClr val="FFFFFF"/>
              </a:solidFill>
            </a:ln>
          </c:spPr>
          <c:invertIfNegative val="0"/>
          <c:cat>
            <c:strRef>
              <c:f>Sheet1!$A$2:$A$26</c:f>
              <c:strCache>
                <c:ptCount val="25"/>
                <c:pt idx="0">
                  <c:v>National and Regional Commercial Banks</c:v>
                </c:pt>
                <c:pt idx="1">
                  <c:v>Supermarkets and Grocery Stores</c:v>
                </c:pt>
                <c:pt idx="2">
                  <c:v>Life Insurance</c:v>
                </c:pt>
                <c:pt idx="3">
                  <c:v>Motor Vehicle Dealers</c:v>
                </c:pt>
                <c:pt idx="4">
                  <c:v>General Insurance</c:v>
                </c:pt>
                <c:pt idx="5">
                  <c:v>Computer System Design Services</c:v>
                </c:pt>
                <c:pt idx="6">
                  <c:v>Electricity Retailing</c:v>
                </c:pt>
                <c:pt idx="7">
                  <c:v>Motor Vehicle Wholesaling</c:v>
                </c:pt>
                <c:pt idx="8">
                  <c:v>Residential Property Operators</c:v>
                </c:pt>
                <c:pt idx="9">
                  <c:v>Engineering Consulting</c:v>
                </c:pt>
                <c:pt idx="10">
                  <c:v>House Construction</c:v>
                </c:pt>
                <c:pt idx="11">
                  <c:v>Petroleum Product Wholesaling</c:v>
                </c:pt>
                <c:pt idx="12">
                  <c:v>Road Freight Transport</c:v>
                </c:pt>
                <c:pt idx="13">
                  <c:v>Heavy Industry and Other Non-Building Construction</c:v>
                </c:pt>
                <c:pt idx="14">
                  <c:v>Commercial and Industrial Building Construction</c:v>
                </c:pt>
                <c:pt idx="15">
                  <c:v>Office Property Operators</c:v>
                </c:pt>
                <c:pt idx="16">
                  <c:v>Fuel Retailing</c:v>
                </c:pt>
                <c:pt idx="17">
                  <c:v>Telecommunications and Other Electrical Goods Wholesaling</c:v>
                </c:pt>
                <c:pt idx="18">
                  <c:v>Site Preparation Services</c:v>
                </c:pt>
                <c:pt idx="19">
                  <c:v>International Airlines</c:v>
                </c:pt>
                <c:pt idx="20">
                  <c:v>Retail Property Operators</c:v>
                </c:pt>
                <c:pt idx="21">
                  <c:v>Health Insurance</c:v>
                </c:pt>
                <c:pt idx="22">
                  <c:v>Legal Services</c:v>
                </c:pt>
                <c:pt idx="23">
                  <c:v>Wireless Telecommunications Carriers</c:v>
                </c:pt>
                <c:pt idx="24">
                  <c:v>Metal and Mineral Wholesaling</c:v>
                </c:pt>
              </c:strCache>
            </c:strRef>
          </c:cat>
          <c:val>
            <c:numRef>
              <c:f>Sheet1!$E$2:$E$26</c:f>
              <c:numCache>
                <c:formatCode>#,##0.0_ ;\-#,##0.0\ </c:formatCode>
                <c:ptCount val="25"/>
                <c:pt idx="0">
                  <c:v>21.7</c:v>
                </c:pt>
                <c:pt idx="1">
                  <c:v>7.1</c:v>
                </c:pt>
                <c:pt idx="2">
                  <c:v>9.4</c:v>
                </c:pt>
                <c:pt idx="3">
                  <c:v>0</c:v>
                </c:pt>
                <c:pt idx="4">
                  <c:v>10.1</c:v>
                </c:pt>
                <c:pt idx="5">
                  <c:v>0</c:v>
                </c:pt>
                <c:pt idx="6">
                  <c:v>0</c:v>
                </c:pt>
                <c:pt idx="7">
                  <c:v>5.0999999999999996</c:v>
                </c:pt>
                <c:pt idx="8">
                  <c:v>0</c:v>
                </c:pt>
                <c:pt idx="9">
                  <c:v>0</c:v>
                </c:pt>
                <c:pt idx="10">
                  <c:v>1.4</c:v>
                </c:pt>
                <c:pt idx="11">
                  <c:v>11.2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10.1</c:v>
                </c:pt>
                <c:pt idx="17">
                  <c:v>0</c:v>
                </c:pt>
                <c:pt idx="18">
                  <c:v>0</c:v>
                </c:pt>
                <c:pt idx="19">
                  <c:v>4</c:v>
                </c:pt>
                <c:pt idx="20">
                  <c:v>0</c:v>
                </c:pt>
                <c:pt idx="21">
                  <c:v>6.7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3FC6-4A55-BA30-7E632CD1D79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rgbClr val="E1E3E5"/>
            </a:solidFill>
            <a:ln>
              <a:solidFill>
                <a:srgbClr val="FFFFFF"/>
              </a:solidFill>
            </a:ln>
          </c:spPr>
          <c:invertIfNegative val="0"/>
          <c:cat>
            <c:strRef>
              <c:f>Sheet1!$A$2:$A$26</c:f>
              <c:strCache>
                <c:ptCount val="25"/>
                <c:pt idx="0">
                  <c:v>National and Regional Commercial Banks</c:v>
                </c:pt>
                <c:pt idx="1">
                  <c:v>Supermarkets and Grocery Stores</c:v>
                </c:pt>
                <c:pt idx="2">
                  <c:v>Life Insurance</c:v>
                </c:pt>
                <c:pt idx="3">
                  <c:v>Motor Vehicle Dealers</c:v>
                </c:pt>
                <c:pt idx="4">
                  <c:v>General Insurance</c:v>
                </c:pt>
                <c:pt idx="5">
                  <c:v>Computer System Design Services</c:v>
                </c:pt>
                <c:pt idx="6">
                  <c:v>Electricity Retailing</c:v>
                </c:pt>
                <c:pt idx="7">
                  <c:v>Motor Vehicle Wholesaling</c:v>
                </c:pt>
                <c:pt idx="8">
                  <c:v>Residential Property Operators</c:v>
                </c:pt>
                <c:pt idx="9">
                  <c:v>Engineering Consulting</c:v>
                </c:pt>
                <c:pt idx="10">
                  <c:v>House Construction</c:v>
                </c:pt>
                <c:pt idx="11">
                  <c:v>Petroleum Product Wholesaling</c:v>
                </c:pt>
                <c:pt idx="12">
                  <c:v>Road Freight Transport</c:v>
                </c:pt>
                <c:pt idx="13">
                  <c:v>Heavy Industry and Other Non-Building Construction</c:v>
                </c:pt>
                <c:pt idx="14">
                  <c:v>Commercial and Industrial Building Construction</c:v>
                </c:pt>
                <c:pt idx="15">
                  <c:v>Office Property Operators</c:v>
                </c:pt>
                <c:pt idx="16">
                  <c:v>Fuel Retailing</c:v>
                </c:pt>
                <c:pt idx="17">
                  <c:v>Telecommunications and Other Electrical Goods Wholesaling</c:v>
                </c:pt>
                <c:pt idx="18">
                  <c:v>Site Preparation Services</c:v>
                </c:pt>
                <c:pt idx="19">
                  <c:v>International Airlines</c:v>
                </c:pt>
                <c:pt idx="20">
                  <c:v>Retail Property Operators</c:v>
                </c:pt>
                <c:pt idx="21">
                  <c:v>Health Insurance</c:v>
                </c:pt>
                <c:pt idx="22">
                  <c:v>Legal Services</c:v>
                </c:pt>
                <c:pt idx="23">
                  <c:v>Wireless Telecommunications Carriers</c:v>
                </c:pt>
                <c:pt idx="24">
                  <c:v>Metal and Mineral Wholesaling</c:v>
                </c:pt>
              </c:strCache>
            </c:strRef>
          </c:cat>
          <c:val>
            <c:numRef>
              <c:f>Sheet1!$F$2:$F$26</c:f>
              <c:numCache>
                <c:formatCode>General</c:formatCode>
                <c:ptCount val="25"/>
                <c:pt idx="0">
                  <c:v>6.2999999999999972</c:v>
                </c:pt>
                <c:pt idx="1">
                  <c:v>21.099999999999994</c:v>
                </c:pt>
                <c:pt idx="2">
                  <c:v>56.4</c:v>
                </c:pt>
                <c:pt idx="3">
                  <c:v>92.9</c:v>
                </c:pt>
                <c:pt idx="4">
                  <c:v>30.800000000000011</c:v>
                </c:pt>
                <c:pt idx="5">
                  <c:v>93.3</c:v>
                </c:pt>
                <c:pt idx="6">
                  <c:v>62.9</c:v>
                </c:pt>
                <c:pt idx="7">
                  <c:v>70.8</c:v>
                </c:pt>
                <c:pt idx="8">
                  <c:v>100</c:v>
                </c:pt>
                <c:pt idx="9">
                  <c:v>100</c:v>
                </c:pt>
                <c:pt idx="10">
                  <c:v>92.3</c:v>
                </c:pt>
                <c:pt idx="11">
                  <c:v>8.7000000000000028</c:v>
                </c:pt>
                <c:pt idx="12">
                  <c:v>90.4</c:v>
                </c:pt>
                <c:pt idx="13">
                  <c:v>72.900000000000006</c:v>
                </c:pt>
                <c:pt idx="14">
                  <c:v>94.5</c:v>
                </c:pt>
                <c:pt idx="15">
                  <c:v>100</c:v>
                </c:pt>
                <c:pt idx="16">
                  <c:v>34.700000000000003</c:v>
                </c:pt>
                <c:pt idx="17">
                  <c:v>84.7</c:v>
                </c:pt>
                <c:pt idx="18">
                  <c:v>100</c:v>
                </c:pt>
                <c:pt idx="19">
                  <c:v>48.7</c:v>
                </c:pt>
                <c:pt idx="20">
                  <c:v>90.8</c:v>
                </c:pt>
                <c:pt idx="21">
                  <c:v>28.099999999999994</c:v>
                </c:pt>
                <c:pt idx="22">
                  <c:v>100</c:v>
                </c:pt>
                <c:pt idx="23">
                  <c:v>10.700000000000003</c:v>
                </c:pt>
                <c:pt idx="24">
                  <c:v>79.900000000000006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FC6-4A55-BA30-7E632CD1D7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331915264"/>
        <c:axId val="331917184"/>
      </c:barChart>
      <c:catAx>
        <c:axId val="33191526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7184"/>
        <c:crosses val="autoZero"/>
        <c:auto val="1"/>
        <c:lblAlgn val="ctr"/>
        <c:lblOffset val="100"/>
        <c:noMultiLvlLbl val="0"/>
      </c:catAx>
      <c:valAx>
        <c:axId val="331917184"/>
        <c:scaling>
          <c:orientation val="minMax"/>
          <c:max val="100"/>
        </c:scaling>
        <c:delete val="0"/>
        <c:axPos val="t"/>
        <c:majorGridlines>
          <c:spPr>
            <a:ln>
              <a:solidFill>
                <a:srgbClr val="6A737B">
                  <a:lumMod val="40000"/>
                  <a:lumOff val="60000"/>
                </a:srgb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>
                <a:solidFill>
                  <a:schemeClr val="tx1"/>
                </a:solidFill>
              </a:defRPr>
            </a:pPr>
            <a:endParaRPr lang="en-US"/>
          </a:p>
        </c:txPr>
        <c:crossAx val="3319152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1st</c:v>
                </c:pt>
              </c:strCache>
            </c:strRef>
          </c:tx>
          <c:spPr>
            <a:solidFill>
              <a:srgbClr val="A02226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3"/>
            <c:invertIfNegative val="0"/>
            <c:bubble3D val="0"/>
            <c:spPr>
              <a:solidFill>
                <a:srgbClr val="A02226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12-BF49-413D-B283-4E6E8171EC9B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BF49-413D-B283-4E6E8171EC9B}"/>
              </c:ext>
            </c:extLst>
          </c:dPt>
          <c:cat>
            <c:strRef>
              <c:f>Sheet1!$A$2:$A$9</c:f>
              <c:strCache>
                <c:ptCount val="8"/>
                <c:pt idx="0">
                  <c:v>Chile</c:v>
                </c:pt>
                <c:pt idx="1">
                  <c:v>Portugal</c:v>
                </c:pt>
                <c:pt idx="2">
                  <c:v>Austria</c:v>
                </c:pt>
                <c:pt idx="3">
                  <c:v>Australia</c:v>
                </c:pt>
                <c:pt idx="4">
                  <c:v>Spain</c:v>
                </c:pt>
                <c:pt idx="5">
                  <c:v>Turkey</c:v>
                </c:pt>
                <c:pt idx="6">
                  <c:v>Germany</c:v>
                </c:pt>
                <c:pt idx="7">
                  <c:v>Bulgaria</c:v>
                </c:pt>
              </c:strCache>
            </c:strRef>
          </c:cat>
          <c:val>
            <c:numRef>
              <c:f>Sheet1!$B$2:$B$9</c:f>
              <c:numCache>
                <c:formatCode>#,##0.0_ ;\-#,##0.0\ </c:formatCode>
                <c:ptCount val="8"/>
                <c:pt idx="0">
                  <c:v>44.27430093209054</c:v>
                </c:pt>
                <c:pt idx="1">
                  <c:v>30</c:v>
                </c:pt>
                <c:pt idx="3">
                  <c:v>21</c:v>
                </c:pt>
                <c:pt idx="4">
                  <c:v>43</c:v>
                </c:pt>
                <c:pt idx="7" formatCode="General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F49-413D-B283-4E6E8171EC9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2nd</c:v>
                </c:pt>
              </c:strCache>
            </c:strRef>
          </c:tx>
          <c:spPr>
            <a:solidFill>
              <a:srgbClr val="D4582A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3"/>
            <c:invertIfNegative val="0"/>
            <c:bubble3D val="0"/>
            <c:spPr>
              <a:solidFill>
                <a:srgbClr val="D4582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13-BF49-413D-B283-4E6E8171EC9B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BF49-413D-B283-4E6E8171EC9B}"/>
              </c:ext>
            </c:extLst>
          </c:dPt>
          <c:cat>
            <c:strRef>
              <c:f>Sheet1!$A$2:$A$9</c:f>
              <c:strCache>
                <c:ptCount val="8"/>
                <c:pt idx="0">
                  <c:v>Chile</c:v>
                </c:pt>
                <c:pt idx="1">
                  <c:v>Portugal</c:v>
                </c:pt>
                <c:pt idx="2">
                  <c:v>Austria</c:v>
                </c:pt>
                <c:pt idx="3">
                  <c:v>Australia</c:v>
                </c:pt>
                <c:pt idx="4">
                  <c:v>Spain</c:v>
                </c:pt>
                <c:pt idx="5">
                  <c:v>Turkey</c:v>
                </c:pt>
                <c:pt idx="6">
                  <c:v>Germany</c:v>
                </c:pt>
                <c:pt idx="7">
                  <c:v>Bulgaria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 formatCode="#,##0.0_ ;\-#,##0.0\ ">
                  <c:v>25.033288948069242</c:v>
                </c:pt>
                <c:pt idx="3" formatCode="#,##0.0_ ;\-#,##0.0\ ">
                  <c:v>19.899999999999999</c:v>
                </c:pt>
                <c:pt idx="4" formatCode="#,##0.0_ ;\-#,##0.0\ ">
                  <c:v>16</c:v>
                </c:pt>
                <c:pt idx="7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F49-413D-B283-4E6E8171EC9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3rd</c:v>
                </c:pt>
              </c:strCache>
            </c:strRef>
          </c:tx>
          <c:spPr>
            <a:solidFill>
              <a:srgbClr val="F68B33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3"/>
            <c:invertIfNegative val="0"/>
            <c:bubble3D val="0"/>
            <c:spPr>
              <a:solidFill>
                <a:srgbClr val="F68B33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14-BF49-413D-B283-4E6E8171EC9B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BF49-413D-B283-4E6E8171EC9B}"/>
              </c:ext>
            </c:extLst>
          </c:dPt>
          <c:cat>
            <c:strRef>
              <c:f>Sheet1!$A$2:$A$9</c:f>
              <c:strCache>
                <c:ptCount val="8"/>
                <c:pt idx="0">
                  <c:v>Chile</c:v>
                </c:pt>
                <c:pt idx="1">
                  <c:v>Portugal</c:v>
                </c:pt>
                <c:pt idx="2">
                  <c:v>Austria</c:v>
                </c:pt>
                <c:pt idx="3">
                  <c:v>Australia</c:v>
                </c:pt>
                <c:pt idx="4">
                  <c:v>Spain</c:v>
                </c:pt>
                <c:pt idx="5">
                  <c:v>Turkey</c:v>
                </c:pt>
                <c:pt idx="6">
                  <c:v>Germany</c:v>
                </c:pt>
                <c:pt idx="7">
                  <c:v>Bulgaria</c:v>
                </c:pt>
              </c:strCache>
            </c:strRef>
          </c:cat>
          <c:val>
            <c:numRef>
              <c:f>Sheet1!$D$2:$D$9</c:f>
              <c:numCache>
                <c:formatCode>General</c:formatCode>
                <c:ptCount val="8"/>
                <c:pt idx="0" formatCode="#,##0.0_ ;\-#,##0.0\ ">
                  <c:v>16.378162450066576</c:v>
                </c:pt>
                <c:pt idx="3" formatCode="#,##0.0_ ;\-#,##0.0\ ">
                  <c:v>14.3</c:v>
                </c:pt>
                <c:pt idx="4" formatCode="#,##0.0_ ;\-#,##0.0\ ">
                  <c:v>12</c:v>
                </c:pt>
                <c:pt idx="7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F49-413D-B283-4E6E8171EC9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4th</c:v>
                </c:pt>
              </c:strCache>
            </c:strRef>
          </c:tx>
          <c:spPr>
            <a:gradFill>
              <a:gsLst>
                <a:gs pos="71000">
                  <a:srgbClr val="F68B33"/>
                </a:gs>
                <a:gs pos="39000">
                  <a:srgbClr val="D4582A"/>
                </a:gs>
                <a:gs pos="0">
                  <a:srgbClr val="A02226"/>
                </a:gs>
                <a:gs pos="86000">
                  <a:srgbClr val="FFC35A"/>
                </a:gs>
                <a:gs pos="100000">
                  <a:srgbClr val="FFE07F"/>
                </a:gs>
              </a:gsLst>
              <a:lin ang="0" scaled="0"/>
            </a:gradFill>
            <a:ln>
              <a:solidFill>
                <a:srgbClr val="FFFFFF"/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FFC35A"/>
              </a:solidFill>
              <a:ln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F-BF49-413D-B283-4E6E8171EC9B}"/>
              </c:ext>
            </c:extLst>
          </c:dPt>
          <c:dPt>
            <c:idx val="1"/>
            <c:invertIfNegative val="0"/>
            <c:bubble3D val="0"/>
            <c:spPr>
              <a:gradFill>
                <a:gsLst>
                  <a:gs pos="71000">
                    <a:srgbClr val="F68B33"/>
                  </a:gs>
                  <a:gs pos="39000">
                    <a:srgbClr val="D4582A"/>
                  </a:gs>
                  <a:gs pos="100000">
                    <a:srgbClr val="FFC35A"/>
                  </a:gs>
                </a:gsLst>
                <a:lin ang="0" scaled="0"/>
              </a:gradFill>
              <a:ln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10-BF49-413D-B283-4E6E8171EC9B}"/>
              </c:ext>
            </c:extLst>
          </c:dPt>
          <c:dPt>
            <c:idx val="3"/>
            <c:invertIfNegative val="0"/>
            <c:bubble3D val="0"/>
            <c:spPr>
              <a:solidFill>
                <a:srgbClr val="FFC35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11-BF49-413D-B283-4E6E8171EC9B}"/>
              </c:ext>
            </c:extLst>
          </c:dPt>
          <c:cat>
            <c:strRef>
              <c:f>Sheet1!$A$2:$A$9</c:f>
              <c:strCache>
                <c:ptCount val="8"/>
                <c:pt idx="0">
                  <c:v>Chile</c:v>
                </c:pt>
                <c:pt idx="1">
                  <c:v>Portugal</c:v>
                </c:pt>
                <c:pt idx="2">
                  <c:v>Austria</c:v>
                </c:pt>
                <c:pt idx="3">
                  <c:v>Australia</c:v>
                </c:pt>
                <c:pt idx="4">
                  <c:v>Spain</c:v>
                </c:pt>
                <c:pt idx="5">
                  <c:v>Turkey</c:v>
                </c:pt>
                <c:pt idx="6">
                  <c:v>Germany</c:v>
                </c:pt>
                <c:pt idx="7">
                  <c:v>Bulgaria</c:v>
                </c:pt>
              </c:strCache>
            </c:strRef>
          </c:cat>
          <c:val>
            <c:numRef>
              <c:f>Sheet1!$E$2:$E$9</c:f>
              <c:numCache>
                <c:formatCode>#,##0.0_ ;\-#,##0.0\ </c:formatCode>
                <c:ptCount val="8"/>
                <c:pt idx="0">
                  <c:v>11.384820239680426</c:v>
                </c:pt>
                <c:pt idx="1">
                  <c:v>50</c:v>
                </c:pt>
                <c:pt idx="3">
                  <c:v>10.1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F49-413D-B283-4E6E8171EC9B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5th</c:v>
                </c:pt>
              </c:strCache>
            </c:strRef>
          </c:tx>
          <c:spPr>
            <a:solidFill>
              <a:srgbClr val="FFE07F"/>
            </a:solidFill>
            <a:ln>
              <a:solidFill>
                <a:srgbClr val="FFFFFF"/>
              </a:solidFill>
            </a:ln>
          </c:spPr>
          <c:invertIfNegative val="0"/>
          <c:dPt>
            <c:idx val="2"/>
            <c:invertIfNegative val="0"/>
            <c:bubble3D val="0"/>
            <c:spPr>
              <a:gradFill>
                <a:gsLst>
                  <a:gs pos="71000">
                    <a:srgbClr val="F68B33"/>
                  </a:gs>
                  <a:gs pos="39000">
                    <a:srgbClr val="D4582A"/>
                  </a:gs>
                  <a:gs pos="0">
                    <a:srgbClr val="A02226"/>
                  </a:gs>
                  <a:gs pos="86000">
                    <a:srgbClr val="FFC35A"/>
                  </a:gs>
                  <a:gs pos="100000">
                    <a:srgbClr val="FFE07F"/>
                  </a:gs>
                </a:gsLst>
                <a:lin ang="0" scaled="0"/>
              </a:gradFill>
              <a:ln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C-BF49-413D-B283-4E6E8171EC9B}"/>
              </c:ext>
            </c:extLst>
          </c:dPt>
          <c:dPt>
            <c:idx val="3"/>
            <c:invertIfNegative val="0"/>
            <c:bubble3D val="0"/>
            <c:spPr>
              <a:solidFill>
                <a:srgbClr val="FFE07F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15-BF49-413D-B283-4E6E8171EC9B}"/>
              </c:ext>
            </c:extLst>
          </c:dPt>
          <c:dPt>
            <c:idx val="5"/>
            <c:invertIfNegative val="0"/>
            <c:bubble3D val="0"/>
            <c:spPr>
              <a:gradFill>
                <a:gsLst>
                  <a:gs pos="71000">
                    <a:srgbClr val="F68B33"/>
                  </a:gs>
                  <a:gs pos="39000">
                    <a:srgbClr val="D4582A"/>
                  </a:gs>
                  <a:gs pos="0">
                    <a:srgbClr val="A02226"/>
                  </a:gs>
                  <a:gs pos="86000">
                    <a:srgbClr val="FFC35A"/>
                  </a:gs>
                  <a:gs pos="100000">
                    <a:srgbClr val="FFE07F"/>
                  </a:gs>
                </a:gsLst>
                <a:lin ang="0" scaled="0"/>
              </a:gradFill>
              <a:ln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BF49-413D-B283-4E6E8171EC9B}"/>
              </c:ext>
            </c:extLst>
          </c:dPt>
          <c:dPt>
            <c:idx val="6"/>
            <c:invertIfNegative val="0"/>
            <c:bubble3D val="0"/>
            <c:spPr>
              <a:gradFill>
                <a:gsLst>
                  <a:gs pos="71000">
                    <a:srgbClr val="F68B33"/>
                  </a:gs>
                  <a:gs pos="39000">
                    <a:srgbClr val="D4582A"/>
                  </a:gs>
                  <a:gs pos="0">
                    <a:srgbClr val="A02226"/>
                  </a:gs>
                  <a:gs pos="86000">
                    <a:srgbClr val="FFC35A"/>
                  </a:gs>
                  <a:gs pos="100000">
                    <a:srgbClr val="FFE07F"/>
                  </a:gs>
                </a:gsLst>
                <a:lin ang="0" scaled="0"/>
              </a:gradFill>
              <a:ln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E-BF49-413D-B283-4E6E8171EC9B}"/>
              </c:ext>
            </c:extLst>
          </c:dPt>
          <c:cat>
            <c:strRef>
              <c:f>Sheet1!$A$2:$A$9</c:f>
              <c:strCache>
                <c:ptCount val="8"/>
                <c:pt idx="0">
                  <c:v>Chile</c:v>
                </c:pt>
                <c:pt idx="1">
                  <c:v>Portugal</c:v>
                </c:pt>
                <c:pt idx="2">
                  <c:v>Austria</c:v>
                </c:pt>
                <c:pt idx="3">
                  <c:v>Australia</c:v>
                </c:pt>
                <c:pt idx="4">
                  <c:v>Spain</c:v>
                </c:pt>
                <c:pt idx="5">
                  <c:v>Turkey</c:v>
                </c:pt>
                <c:pt idx="6">
                  <c:v>Germany</c:v>
                </c:pt>
                <c:pt idx="7">
                  <c:v>Bulgaria</c:v>
                </c:pt>
              </c:strCache>
            </c:strRef>
          </c:cat>
          <c:val>
            <c:numRef>
              <c:f>Sheet1!$F$2:$F$9</c:f>
              <c:numCache>
                <c:formatCode>General</c:formatCode>
                <c:ptCount val="8"/>
                <c:pt idx="2" formatCode="#,##0.0_ ;\-#,##0.0\ ">
                  <c:v>76</c:v>
                </c:pt>
                <c:pt idx="3">
                  <c:v>6.6</c:v>
                </c:pt>
                <c:pt idx="5" formatCode="#,##0.0_ ;\-#,##0.0\ ">
                  <c:v>70</c:v>
                </c:pt>
                <c:pt idx="6" formatCode="#,##0.0_ ;\-#,##0.0\ 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F49-413D-B283-4E6E8171EC9B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rgbClr val="E1E3E5"/>
            </a:solidFill>
            <a:ln>
              <a:solidFill>
                <a:srgbClr val="FFFFFF"/>
              </a:solidFill>
            </a:ln>
          </c:spPr>
          <c:invertIfNegative val="0"/>
          <c:dPt>
            <c:idx val="3"/>
            <c:invertIfNegative val="0"/>
            <c:bubble3D val="0"/>
            <c:spPr>
              <a:solidFill>
                <a:srgbClr val="E1E3E5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16-BF49-413D-B283-4E6E8171EC9B}"/>
              </c:ext>
            </c:extLst>
          </c:dPt>
          <c:cat>
            <c:strRef>
              <c:f>Sheet1!$A$2:$A$9</c:f>
              <c:strCache>
                <c:ptCount val="8"/>
                <c:pt idx="0">
                  <c:v>Chile</c:v>
                </c:pt>
                <c:pt idx="1">
                  <c:v>Portugal</c:v>
                </c:pt>
                <c:pt idx="2">
                  <c:v>Austria</c:v>
                </c:pt>
                <c:pt idx="3">
                  <c:v>Australia</c:v>
                </c:pt>
                <c:pt idx="4">
                  <c:v>Spain</c:v>
                </c:pt>
                <c:pt idx="5">
                  <c:v>Turkey</c:v>
                </c:pt>
                <c:pt idx="6">
                  <c:v>Germany</c:v>
                </c:pt>
                <c:pt idx="7">
                  <c:v>Bulgaria</c:v>
                </c:pt>
              </c:strCache>
            </c:strRef>
          </c:cat>
          <c:val>
            <c:numRef>
              <c:f>Sheet1!$G$2:$G$9</c:f>
              <c:numCache>
                <c:formatCode>General</c:formatCode>
                <c:ptCount val="8"/>
                <c:pt idx="0">
                  <c:v>2.929427430093213</c:v>
                </c:pt>
                <c:pt idx="1">
                  <c:v>20</c:v>
                </c:pt>
                <c:pt idx="2">
                  <c:v>24</c:v>
                </c:pt>
                <c:pt idx="3">
                  <c:v>0</c:v>
                </c:pt>
                <c:pt idx="4">
                  <c:v>29</c:v>
                </c:pt>
                <c:pt idx="5">
                  <c:v>30</c:v>
                </c:pt>
                <c:pt idx="6">
                  <c:v>35</c:v>
                </c:pt>
                <c:pt idx="7">
                  <c:v>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BF49-413D-B283-4E6E8171EC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331915264"/>
        <c:axId val="331917184"/>
      </c:barChart>
      <c:catAx>
        <c:axId val="33191526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7184"/>
        <c:crosses val="autoZero"/>
        <c:auto val="1"/>
        <c:lblAlgn val="ctr"/>
        <c:lblOffset val="100"/>
        <c:noMultiLvlLbl val="0"/>
      </c:catAx>
      <c:valAx>
        <c:axId val="331917184"/>
        <c:scaling>
          <c:orientation val="minMax"/>
          <c:max val="100"/>
        </c:scaling>
        <c:delete val="0"/>
        <c:axPos val="t"/>
        <c:majorGridlines>
          <c:spPr>
            <a:ln>
              <a:solidFill>
                <a:srgbClr val="6A737B">
                  <a:lumMod val="40000"/>
                  <a:lumOff val="60000"/>
                </a:srgb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52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1st</c:v>
                </c:pt>
              </c:strCache>
            </c:strRef>
          </c:tx>
          <c:spPr>
            <a:solidFill>
              <a:srgbClr val="A02226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1"/>
            <c:invertIfNegative val="0"/>
            <c:bubble3D val="0"/>
            <c:spPr>
              <a:solidFill>
                <a:srgbClr val="A02226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0-C286-408F-B1BF-66F129523801}"/>
              </c:ext>
            </c:extLst>
          </c:dPt>
          <c:dPt>
            <c:idx val="7"/>
            <c:invertIfNegative val="0"/>
            <c:bubble3D val="0"/>
            <c:spPr>
              <a:solidFill>
                <a:srgbClr val="A02226"/>
              </a:solidFill>
              <a:ln w="19050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8-167E-4B66-B814-9B3B8BB71A99}"/>
              </c:ext>
            </c:extLst>
          </c:dPt>
          <c:cat>
            <c:strRef>
              <c:f>Sheet1!$A$2:$A$7</c:f>
              <c:strCache>
                <c:ptCount val="6"/>
                <c:pt idx="0">
                  <c:v>Korea</c:v>
                </c:pt>
                <c:pt idx="1">
                  <c:v>Australia</c:v>
                </c:pt>
                <c:pt idx="2">
                  <c:v>Greece</c:v>
                </c:pt>
                <c:pt idx="3">
                  <c:v>Portugal</c:v>
                </c:pt>
                <c:pt idx="4">
                  <c:v>Turkey</c:v>
                </c:pt>
                <c:pt idx="5">
                  <c:v>Bulgaria</c:v>
                </c:pt>
              </c:strCache>
            </c:strRef>
          </c:cat>
          <c:val>
            <c:numRef>
              <c:f>Sheet1!$B$2:$B$7</c:f>
              <c:numCache>
                <c:formatCode>#,##0.0_ ;\-#,##0.0\ </c:formatCode>
                <c:ptCount val="6"/>
                <c:pt idx="0">
                  <c:v>34.83</c:v>
                </c:pt>
                <c:pt idx="1">
                  <c:v>35.5</c:v>
                </c:pt>
                <c:pt idx="2">
                  <c:v>67.5</c:v>
                </c:pt>
                <c:pt idx="3">
                  <c:v>45</c:v>
                </c:pt>
                <c:pt idx="4">
                  <c:v>90</c:v>
                </c:pt>
                <c:pt idx="5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163-465B-B048-19A6CF0C99C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2nd</c:v>
                </c:pt>
              </c:strCache>
            </c:strRef>
          </c:tx>
          <c:spPr>
            <a:solidFill>
              <a:srgbClr val="D4582A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1"/>
            <c:invertIfNegative val="0"/>
            <c:bubble3D val="0"/>
            <c:spPr>
              <a:solidFill>
                <a:srgbClr val="D4582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C286-408F-B1BF-66F129523801}"/>
              </c:ext>
            </c:extLst>
          </c:dPt>
          <c:dPt>
            <c:idx val="7"/>
            <c:invertIfNegative val="0"/>
            <c:bubble3D val="0"/>
            <c:spPr>
              <a:solidFill>
                <a:srgbClr val="D4582A"/>
              </a:solidFill>
              <a:ln w="19050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9-167E-4B66-B814-9B3B8BB71A99}"/>
              </c:ext>
            </c:extLst>
          </c:dPt>
          <c:cat>
            <c:strRef>
              <c:f>Sheet1!$A$2:$A$7</c:f>
              <c:strCache>
                <c:ptCount val="6"/>
                <c:pt idx="0">
                  <c:v>Korea</c:v>
                </c:pt>
                <c:pt idx="1">
                  <c:v>Australia</c:v>
                </c:pt>
                <c:pt idx="2">
                  <c:v>Greece</c:v>
                </c:pt>
                <c:pt idx="3">
                  <c:v>Portugal</c:v>
                </c:pt>
                <c:pt idx="4">
                  <c:v>Turkey</c:v>
                </c:pt>
                <c:pt idx="5">
                  <c:v>Bulgaria</c:v>
                </c:pt>
              </c:strCache>
            </c:strRef>
          </c:cat>
          <c:val>
            <c:numRef>
              <c:f>Sheet1!$C$2:$C$7</c:f>
              <c:numCache>
                <c:formatCode>#,##0.0_ ;\-#,##0.0\ </c:formatCode>
                <c:ptCount val="6"/>
                <c:pt idx="0">
                  <c:v>27.23</c:v>
                </c:pt>
                <c:pt idx="1">
                  <c:v>25.9</c:v>
                </c:pt>
                <c:pt idx="2">
                  <c:v>22.5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163-465B-B048-19A6CF0C99C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3rd</c:v>
                </c:pt>
              </c:strCache>
            </c:strRef>
          </c:tx>
          <c:spPr>
            <a:solidFill>
              <a:srgbClr val="F68B33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1"/>
            <c:invertIfNegative val="0"/>
            <c:bubble3D val="0"/>
            <c:spPr>
              <a:solidFill>
                <a:srgbClr val="F68B33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2-C286-408F-B1BF-66F129523801}"/>
              </c:ext>
            </c:extLst>
          </c:dPt>
          <c:dPt>
            <c:idx val="7"/>
            <c:invertIfNegative val="0"/>
            <c:bubble3D val="0"/>
            <c:spPr>
              <a:solidFill>
                <a:srgbClr val="F68B33"/>
              </a:solidFill>
              <a:ln w="19050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A-167E-4B66-B814-9B3B8BB71A99}"/>
              </c:ext>
            </c:extLst>
          </c:dPt>
          <c:cat>
            <c:strRef>
              <c:f>Sheet1!$A$2:$A$7</c:f>
              <c:strCache>
                <c:ptCount val="6"/>
                <c:pt idx="0">
                  <c:v>Korea</c:v>
                </c:pt>
                <c:pt idx="1">
                  <c:v>Australia</c:v>
                </c:pt>
                <c:pt idx="2">
                  <c:v>Greece</c:v>
                </c:pt>
                <c:pt idx="3">
                  <c:v>Portugal</c:v>
                </c:pt>
                <c:pt idx="4">
                  <c:v>Turkey</c:v>
                </c:pt>
                <c:pt idx="5">
                  <c:v>Bulgaria</c:v>
                </c:pt>
              </c:strCache>
            </c:strRef>
          </c:cat>
          <c:val>
            <c:numRef>
              <c:f>Sheet1!$D$2:$D$7</c:f>
              <c:numCache>
                <c:formatCode>#,##0.0_ ;\-#,##0.0\ </c:formatCode>
                <c:ptCount val="6"/>
                <c:pt idx="0">
                  <c:v>20.399999999999999</c:v>
                </c:pt>
                <c:pt idx="1">
                  <c:v>18.7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163-465B-B048-19A6CF0C99C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4th</c:v>
                </c:pt>
              </c:strCache>
            </c:strRef>
          </c:tx>
          <c:spPr>
            <a:solidFill>
              <a:srgbClr val="FFC35A"/>
            </a:solidFill>
            <a:ln>
              <a:solidFill>
                <a:srgbClr val="FFFFFF"/>
              </a:solidFill>
            </a:ln>
          </c:spPr>
          <c:invertIfNegative val="0"/>
          <c:dPt>
            <c:idx val="1"/>
            <c:invertIfNegative val="0"/>
            <c:bubble3D val="0"/>
            <c:spPr>
              <a:solidFill>
                <a:srgbClr val="FFC35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C286-408F-B1BF-66F129523801}"/>
              </c:ext>
            </c:extLst>
          </c:dPt>
          <c:cat>
            <c:strRef>
              <c:f>Sheet1!$A$2:$A$7</c:f>
              <c:strCache>
                <c:ptCount val="6"/>
                <c:pt idx="0">
                  <c:v>Korea</c:v>
                </c:pt>
                <c:pt idx="1">
                  <c:v>Australia</c:v>
                </c:pt>
                <c:pt idx="2">
                  <c:v>Greece</c:v>
                </c:pt>
                <c:pt idx="3">
                  <c:v>Portugal</c:v>
                </c:pt>
                <c:pt idx="4">
                  <c:v>Turkey</c:v>
                </c:pt>
                <c:pt idx="5">
                  <c:v>Bulgaria</c:v>
                </c:pt>
              </c:strCache>
            </c:strRef>
          </c:cat>
          <c:val>
            <c:numRef>
              <c:f>Sheet1!$E$2:$E$7</c:f>
              <c:numCache>
                <c:formatCode>#,##0.0_ ;\-#,##0.0\ </c:formatCode>
                <c:ptCount val="6"/>
                <c:pt idx="0">
                  <c:v>15.23</c:v>
                </c:pt>
                <c:pt idx="1">
                  <c:v>11.2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56-4532-8E9D-610B1F1DE5D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rgbClr val="E1E3E5"/>
            </a:solidFill>
            <a:ln>
              <a:solidFill>
                <a:srgbClr val="FFFFFF"/>
              </a:solidFill>
            </a:ln>
          </c:spPr>
          <c:invertIfNegative val="0"/>
          <c:dPt>
            <c:idx val="1"/>
            <c:invertIfNegative val="0"/>
            <c:bubble3D val="0"/>
            <c:spPr>
              <a:solidFill>
                <a:srgbClr val="E1E3E5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4-C286-408F-B1BF-66F129523801}"/>
              </c:ext>
            </c:extLst>
          </c:dPt>
          <c:cat>
            <c:strRef>
              <c:f>Sheet1!$A$2:$A$7</c:f>
              <c:strCache>
                <c:ptCount val="6"/>
                <c:pt idx="0">
                  <c:v>Korea</c:v>
                </c:pt>
                <c:pt idx="1">
                  <c:v>Australia</c:v>
                </c:pt>
                <c:pt idx="2">
                  <c:v>Greece</c:v>
                </c:pt>
                <c:pt idx="3">
                  <c:v>Portugal</c:v>
                </c:pt>
                <c:pt idx="4">
                  <c:v>Turkey</c:v>
                </c:pt>
                <c:pt idx="5">
                  <c:v>Bulgaria</c:v>
                </c:pt>
              </c:strCache>
            </c:strRef>
          </c:cat>
          <c:val>
            <c:numRef>
              <c:f>Sheet1!$F$2:$F$7</c:f>
              <c:numCache>
                <c:formatCode>General</c:formatCode>
                <c:ptCount val="6"/>
                <c:pt idx="0">
                  <c:v>2.3099999999999881</c:v>
                </c:pt>
                <c:pt idx="1">
                  <c:v>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F56-4532-8E9D-610B1F1DE5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331915264"/>
        <c:axId val="331917184"/>
      </c:barChart>
      <c:catAx>
        <c:axId val="33191526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7184"/>
        <c:crosses val="autoZero"/>
        <c:auto val="1"/>
        <c:lblAlgn val="ctr"/>
        <c:lblOffset val="100"/>
        <c:noMultiLvlLbl val="0"/>
      </c:catAx>
      <c:valAx>
        <c:axId val="331917184"/>
        <c:scaling>
          <c:orientation val="minMax"/>
          <c:max val="100"/>
        </c:scaling>
        <c:delete val="0"/>
        <c:axPos val="t"/>
        <c:majorGridlines>
          <c:spPr>
            <a:ln>
              <a:solidFill>
                <a:srgbClr val="6A737B">
                  <a:lumMod val="40000"/>
                  <a:lumOff val="60000"/>
                </a:srgb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52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1st</c:v>
                </c:pt>
              </c:strCache>
            </c:strRef>
          </c:tx>
          <c:spPr>
            <a:solidFill>
              <a:srgbClr val="A02226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6"/>
            <c:invertIfNegative val="0"/>
            <c:bubble3D val="0"/>
            <c:spPr>
              <a:solidFill>
                <a:srgbClr val="A02226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0B6-41BB-BAFA-377E70BF3C03}"/>
              </c:ext>
            </c:extLst>
          </c:dPt>
          <c:dPt>
            <c:idx val="7"/>
            <c:invertIfNegative val="0"/>
            <c:bubble3D val="0"/>
            <c:spPr>
              <a:solidFill>
                <a:srgbClr val="A02226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FFF8-4DD7-8B36-84E3CACDD2FE}"/>
              </c:ext>
            </c:extLst>
          </c:dPt>
          <c:cat>
            <c:strRef>
              <c:f>Sheet1!$A$2:$A$11</c:f>
              <c:strCache>
                <c:ptCount val="10"/>
                <c:pt idx="0">
                  <c:v>United Kingdom</c:v>
                </c:pt>
                <c:pt idx="1">
                  <c:v>Estonia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Netherlands</c:v>
                </c:pt>
                <c:pt idx="6">
                  <c:v>Austria</c:v>
                </c:pt>
                <c:pt idx="7">
                  <c:v>Australia</c:v>
                </c:pt>
                <c:pt idx="8">
                  <c:v>Spain</c:v>
                </c:pt>
                <c:pt idx="9">
                  <c:v>Germany</c:v>
                </c:pt>
              </c:strCache>
            </c:strRef>
          </c:cat>
          <c:val>
            <c:numRef>
              <c:f>Sheet1!$B$2:$B$11</c:f>
              <c:numCache>
                <c:formatCode>#,##0.0_ ;\-#,##0.0\ </c:formatCode>
                <c:ptCount val="10"/>
                <c:pt idx="1">
                  <c:v>45.2</c:v>
                </c:pt>
                <c:pt idx="7" formatCode="General">
                  <c:v>13.6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0B6-41BB-BAFA-377E70BF3C0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2nd</c:v>
                </c:pt>
              </c:strCache>
            </c:strRef>
          </c:tx>
          <c:spPr>
            <a:solidFill>
              <a:srgbClr val="D4582A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6"/>
            <c:invertIfNegative val="0"/>
            <c:bubble3D val="0"/>
            <c:spPr>
              <a:solidFill>
                <a:srgbClr val="D4582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4-B0B6-41BB-BAFA-377E70BF3C03}"/>
              </c:ext>
            </c:extLst>
          </c:dPt>
          <c:dPt>
            <c:idx val="7"/>
            <c:invertIfNegative val="0"/>
            <c:bubble3D val="0"/>
            <c:spPr>
              <a:solidFill>
                <a:srgbClr val="D4582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C-FFF8-4DD7-8B36-84E3CACDD2FE}"/>
              </c:ext>
            </c:extLst>
          </c:dPt>
          <c:cat>
            <c:strRef>
              <c:f>Sheet1!$A$2:$A$11</c:f>
              <c:strCache>
                <c:ptCount val="10"/>
                <c:pt idx="0">
                  <c:v>United Kingdom</c:v>
                </c:pt>
                <c:pt idx="1">
                  <c:v>Estonia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Netherlands</c:v>
                </c:pt>
                <c:pt idx="6">
                  <c:v>Austria</c:v>
                </c:pt>
                <c:pt idx="7">
                  <c:v>Australia</c:v>
                </c:pt>
                <c:pt idx="8">
                  <c:v>Spain</c:v>
                </c:pt>
                <c:pt idx="9">
                  <c:v>Germany</c:v>
                </c:pt>
              </c:strCache>
            </c:strRef>
          </c:cat>
          <c:val>
            <c:numRef>
              <c:f>Sheet1!$C$2:$C$11</c:f>
              <c:numCache>
                <c:formatCode>#,##0.0_ ;\-#,##0.0\ </c:formatCode>
                <c:ptCount val="10"/>
                <c:pt idx="1">
                  <c:v>29.5</c:v>
                </c:pt>
                <c:pt idx="7" formatCode="General">
                  <c:v>10.9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0B6-41BB-BAFA-377E70BF3C0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3rd</c:v>
                </c:pt>
              </c:strCache>
            </c:strRef>
          </c:tx>
          <c:spPr>
            <a:solidFill>
              <a:srgbClr val="F68B33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6"/>
            <c:invertIfNegative val="0"/>
            <c:bubble3D val="0"/>
            <c:spPr>
              <a:solidFill>
                <a:srgbClr val="F68B33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B0B6-41BB-BAFA-377E70BF3C03}"/>
              </c:ext>
            </c:extLst>
          </c:dPt>
          <c:dPt>
            <c:idx val="7"/>
            <c:invertIfNegative val="0"/>
            <c:bubble3D val="0"/>
            <c:spPr>
              <a:solidFill>
                <a:srgbClr val="F68B33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FFF8-4DD7-8B36-84E3CACDD2FE}"/>
              </c:ext>
            </c:extLst>
          </c:dPt>
          <c:cat>
            <c:strRef>
              <c:f>Sheet1!$A$2:$A$11</c:f>
              <c:strCache>
                <c:ptCount val="10"/>
                <c:pt idx="0">
                  <c:v>United Kingdom</c:v>
                </c:pt>
                <c:pt idx="1">
                  <c:v>Estonia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Netherlands</c:v>
                </c:pt>
                <c:pt idx="6">
                  <c:v>Austria</c:v>
                </c:pt>
                <c:pt idx="7">
                  <c:v>Australia</c:v>
                </c:pt>
                <c:pt idx="8">
                  <c:v>Spain</c:v>
                </c:pt>
                <c:pt idx="9">
                  <c:v>Germany</c:v>
                </c:pt>
              </c:strCache>
            </c:strRef>
          </c:cat>
          <c:val>
            <c:numRef>
              <c:f>Sheet1!$D$2:$D$11</c:f>
              <c:numCache>
                <c:formatCode>#,##0.0_ ;\-#,##0.0\ </c:formatCode>
                <c:ptCount val="10"/>
                <c:pt idx="1">
                  <c:v>15.3</c:v>
                </c:pt>
                <c:pt idx="7" formatCode="General">
                  <c:v>9.6999999999999993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0B6-41BB-BAFA-377E70BF3C0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4th</c:v>
                </c:pt>
              </c:strCache>
            </c:strRef>
          </c:tx>
          <c:spPr>
            <a:gradFill>
              <a:gsLst>
                <a:gs pos="71000">
                  <a:srgbClr val="F68B33"/>
                </a:gs>
                <a:gs pos="39000">
                  <a:srgbClr val="D4582A"/>
                </a:gs>
                <a:gs pos="0">
                  <a:srgbClr val="A02226"/>
                </a:gs>
                <a:gs pos="86000">
                  <a:srgbClr val="FFC35A"/>
                </a:gs>
                <a:gs pos="100000">
                  <a:srgbClr val="FFE07F"/>
                </a:gs>
              </a:gsLst>
              <a:lin ang="0" scaled="0"/>
            </a:gradFill>
            <a:ln>
              <a:solidFill>
                <a:srgbClr val="FFFFFF"/>
              </a:solidFill>
            </a:ln>
          </c:spPr>
          <c:invertIfNegative val="0"/>
          <c:dPt>
            <c:idx val="1"/>
            <c:invertIfNegative val="0"/>
            <c:bubble3D val="0"/>
            <c:spPr>
              <a:solidFill>
                <a:srgbClr val="FFC35A"/>
              </a:solidFill>
              <a:ln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11-4F35-43CF-A8CC-F158381EAE71}"/>
              </c:ext>
            </c:extLst>
          </c:dPt>
          <c:dPt>
            <c:idx val="6"/>
            <c:invertIfNegative val="0"/>
            <c:bubble3D val="0"/>
            <c:spPr>
              <a:gradFill>
                <a:gsLst>
                  <a:gs pos="0">
                    <a:srgbClr val="A02226"/>
                  </a:gs>
                  <a:gs pos="51000">
                    <a:srgbClr val="D4582A"/>
                  </a:gs>
                  <a:gs pos="78500">
                    <a:srgbClr val="F68B33"/>
                  </a:gs>
                  <a:gs pos="100000">
                    <a:srgbClr val="FFC35A"/>
                  </a:gs>
                </a:gsLst>
                <a:lin ang="0" scaled="0"/>
              </a:gradFill>
              <a:ln w="9525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0-E425-4059-A852-7E6DF70B87E9}"/>
              </c:ext>
            </c:extLst>
          </c:dPt>
          <c:dPt>
            <c:idx val="7"/>
            <c:invertIfNegative val="0"/>
            <c:bubble3D val="0"/>
            <c:spPr>
              <a:solidFill>
                <a:srgbClr val="FFC35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A-FFF8-4DD7-8B36-84E3CACDD2FE}"/>
              </c:ext>
            </c:extLst>
          </c:dPt>
          <c:cat>
            <c:strRef>
              <c:f>Sheet1!$A$2:$A$11</c:f>
              <c:strCache>
                <c:ptCount val="10"/>
                <c:pt idx="0">
                  <c:v>United Kingdom</c:v>
                </c:pt>
                <c:pt idx="1">
                  <c:v>Estonia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Netherlands</c:v>
                </c:pt>
                <c:pt idx="6">
                  <c:v>Austria</c:v>
                </c:pt>
                <c:pt idx="7">
                  <c:v>Australia</c:v>
                </c:pt>
                <c:pt idx="8">
                  <c:v>Spain</c:v>
                </c:pt>
                <c:pt idx="9">
                  <c:v>Germany</c:v>
                </c:pt>
              </c:strCache>
            </c:strRef>
          </c:cat>
          <c:val>
            <c:numRef>
              <c:f>Sheet1!$E$2:$E$11</c:f>
              <c:numCache>
                <c:formatCode>#,##0.0_ ;\-#,##0.0\ </c:formatCode>
                <c:ptCount val="10"/>
                <c:pt idx="0">
                  <c:v>98.81</c:v>
                </c:pt>
                <c:pt idx="1">
                  <c:v>5.8</c:v>
                </c:pt>
                <c:pt idx="2">
                  <c:v>88.4</c:v>
                </c:pt>
                <c:pt idx="3">
                  <c:v>85</c:v>
                </c:pt>
                <c:pt idx="4">
                  <c:v>69.59</c:v>
                </c:pt>
                <c:pt idx="5">
                  <c:v>57.83</c:v>
                </c:pt>
                <c:pt idx="6">
                  <c:v>52</c:v>
                </c:pt>
                <c:pt idx="7">
                  <c:v>9.4</c:v>
                </c:pt>
                <c:pt idx="8">
                  <c:v>41</c:v>
                </c:pt>
                <c:pt idx="9">
                  <c:v>36.869999999999997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0B6-41BB-BAFA-377E70BF3C03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rgbClr val="E1E3E5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E425-4059-A852-7E6DF70B87E9}"/>
              </c:ext>
            </c:extLst>
          </c:dPt>
          <c:cat>
            <c:strRef>
              <c:f>Sheet1!$A$2:$A$11</c:f>
              <c:strCache>
                <c:ptCount val="10"/>
                <c:pt idx="0">
                  <c:v>United Kingdom</c:v>
                </c:pt>
                <c:pt idx="1">
                  <c:v>Estonia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Netherlands</c:v>
                </c:pt>
                <c:pt idx="6">
                  <c:v>Austria</c:v>
                </c:pt>
                <c:pt idx="7">
                  <c:v>Australia</c:v>
                </c:pt>
                <c:pt idx="8">
                  <c:v>Spain</c:v>
                </c:pt>
                <c:pt idx="9">
                  <c:v>Germany</c:v>
                </c:pt>
              </c:strCache>
            </c:strRef>
          </c:cat>
          <c:val>
            <c:numRef>
              <c:f>Sheet1!$F$2:$F$11</c:f>
              <c:numCache>
                <c:formatCode>General</c:formatCode>
                <c:ptCount val="10"/>
                <c:pt idx="0">
                  <c:v>1.1899999999999977</c:v>
                </c:pt>
                <c:pt idx="1">
                  <c:v>4.2000000000000028</c:v>
                </c:pt>
                <c:pt idx="2">
                  <c:v>11.599999999999994</c:v>
                </c:pt>
                <c:pt idx="3">
                  <c:v>15</c:v>
                </c:pt>
                <c:pt idx="4">
                  <c:v>30.409999999999997</c:v>
                </c:pt>
                <c:pt idx="5">
                  <c:v>42.17</c:v>
                </c:pt>
                <c:pt idx="6">
                  <c:v>48</c:v>
                </c:pt>
                <c:pt idx="7">
                  <c:v>0</c:v>
                </c:pt>
                <c:pt idx="8">
                  <c:v>59</c:v>
                </c:pt>
                <c:pt idx="9">
                  <c:v>63.13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0B6-41BB-BAFA-377E70BF3C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331915264"/>
        <c:axId val="331917184"/>
      </c:barChart>
      <c:catAx>
        <c:axId val="33191526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7184"/>
        <c:crosses val="autoZero"/>
        <c:auto val="1"/>
        <c:lblAlgn val="ctr"/>
        <c:lblOffset val="100"/>
        <c:noMultiLvlLbl val="0"/>
      </c:catAx>
      <c:valAx>
        <c:axId val="331917184"/>
        <c:scaling>
          <c:orientation val="minMax"/>
          <c:max val="100"/>
        </c:scaling>
        <c:delete val="0"/>
        <c:axPos val="t"/>
        <c:majorGridlines>
          <c:spPr>
            <a:ln>
              <a:solidFill>
                <a:srgbClr val="6A737B">
                  <a:lumMod val="40000"/>
                  <a:lumOff val="60000"/>
                </a:srgb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52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2405669350192311"/>
          <c:y val="3.9000874099762391E-2"/>
          <c:w val="0.72620925271337144"/>
          <c:h val="0.92199825180047523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1st</c:v>
                </c:pt>
              </c:strCache>
            </c:strRef>
          </c:tx>
          <c:spPr>
            <a:solidFill>
              <a:srgbClr val="A02226"/>
            </a:solidFill>
            <a:ln w="19050">
              <a:solidFill>
                <a:srgbClr val="000000"/>
              </a:solidFill>
            </a:ln>
          </c:spPr>
          <c:invertIfNegative val="0"/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A964-4F27-8B4C-C49737B85CC9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67E-4B66-B814-9B3B8BB71A99}"/>
              </c:ext>
            </c:extLst>
          </c:dPt>
          <c:cat>
            <c:strRef>
              <c:f>Sheet1!$A$2:$A$10</c:f>
              <c:strCache>
                <c:ptCount val="8"/>
                <c:pt idx="0">
                  <c:v>Australia</c:v>
                </c:pt>
                <c:pt idx="1">
                  <c:v>Netherlands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Austria</c:v>
                </c:pt>
                <c:pt idx="6">
                  <c:v>Spain</c:v>
                </c:pt>
                <c:pt idx="7">
                  <c:v>Germany</c:v>
                </c:pt>
              </c:strCache>
            </c:strRef>
          </c:cat>
          <c:val>
            <c:numRef>
              <c:f>Sheet1!$B$2:$B$10</c:f>
              <c:numCache>
                <c:formatCode>#,##0.0_ ;\-#,##0.0\ </c:formatCode>
                <c:ptCount val="8"/>
                <c:pt idx="0">
                  <c:v>32.200000000000003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163-465B-B048-19A6CF0C99C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2nd</c:v>
                </c:pt>
              </c:strCache>
            </c:strRef>
          </c:tx>
          <c:spPr>
            <a:solidFill>
              <a:srgbClr val="D4582A"/>
            </a:solidFill>
            <a:ln w="19050">
              <a:solidFill>
                <a:srgbClr val="000000"/>
              </a:solidFill>
            </a:ln>
          </c:spPr>
          <c:invertIfNegative val="0"/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67E-4B66-B814-9B3B8BB71A99}"/>
              </c:ext>
            </c:extLst>
          </c:dPt>
          <c:cat>
            <c:strRef>
              <c:f>Sheet1!$A$2:$A$10</c:f>
              <c:strCache>
                <c:ptCount val="8"/>
                <c:pt idx="0">
                  <c:v>Australia</c:v>
                </c:pt>
                <c:pt idx="1">
                  <c:v>Netherlands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Austria</c:v>
                </c:pt>
                <c:pt idx="6">
                  <c:v>Spain</c:v>
                </c:pt>
                <c:pt idx="7">
                  <c:v>Germany</c:v>
                </c:pt>
              </c:strCache>
            </c:strRef>
          </c:cat>
          <c:val>
            <c:numRef>
              <c:f>Sheet1!$C$2:$C$10</c:f>
              <c:numCache>
                <c:formatCode>#,##0.0_ ;\-#,##0.0\ </c:formatCode>
                <c:ptCount val="8"/>
                <c:pt idx="0">
                  <c:v>25.7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163-465B-B048-19A6CF0C99C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3rd</c:v>
                </c:pt>
              </c:strCache>
            </c:strRef>
          </c:tx>
          <c:spPr>
            <a:solidFill>
              <a:srgbClr val="F68B33"/>
            </a:solidFill>
            <a:ln w="19050">
              <a:solidFill>
                <a:srgbClr val="000000"/>
              </a:solidFill>
            </a:ln>
          </c:spPr>
          <c:invertIfNegative val="0"/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67E-4B66-B814-9B3B8BB71A99}"/>
              </c:ext>
            </c:extLst>
          </c:dPt>
          <c:cat>
            <c:strRef>
              <c:f>Sheet1!$A$2:$A$10</c:f>
              <c:strCache>
                <c:ptCount val="8"/>
                <c:pt idx="0">
                  <c:v>Australia</c:v>
                </c:pt>
                <c:pt idx="1">
                  <c:v>Netherlands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Austria</c:v>
                </c:pt>
                <c:pt idx="6">
                  <c:v>Spain</c:v>
                </c:pt>
                <c:pt idx="7">
                  <c:v>Germany</c:v>
                </c:pt>
              </c:strCache>
            </c:strRef>
          </c:cat>
          <c:val>
            <c:numRef>
              <c:f>Sheet1!$D$2:$D$10</c:f>
              <c:numCache>
                <c:formatCode>#,##0.0_ ;\-#,##0.0\ </c:formatCode>
                <c:ptCount val="8"/>
                <c:pt idx="0">
                  <c:v>14.7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163-465B-B048-19A6CF0C99C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4th</c:v>
                </c:pt>
              </c:strCache>
            </c:strRef>
          </c:tx>
          <c:spPr>
            <a:solidFill>
              <a:srgbClr val="FFC35A"/>
            </a:solidFill>
            <a:ln w="9525">
              <a:solidFill>
                <a:srgbClr val="FFFFFF"/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FFC35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0-A964-4F27-8B4C-C49737B85CC9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A964-4F27-8B4C-C49737B85CC9}"/>
              </c:ext>
            </c:extLst>
          </c:dPt>
          <c:dPt>
            <c:idx val="2"/>
            <c:invertIfNegative val="0"/>
            <c:bubble3D val="0"/>
            <c:spPr>
              <a:solidFill>
                <a:srgbClr val="FFC35A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17-A964-4F27-8B4C-C49737B85CC9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A964-4F27-8B4C-C49737B85CC9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A964-4F27-8B4C-C49737B85CC9}"/>
              </c:ext>
            </c:extLst>
          </c:dPt>
          <c:dPt>
            <c:idx val="5"/>
            <c:invertIfNegative val="0"/>
            <c:bubble3D val="0"/>
            <c:spPr>
              <a:gradFill>
                <a:gsLst>
                  <a:gs pos="0">
                    <a:srgbClr val="A02226"/>
                  </a:gs>
                  <a:gs pos="71000">
                    <a:srgbClr val="F68B33"/>
                  </a:gs>
                  <a:gs pos="44000">
                    <a:srgbClr val="D4582A"/>
                  </a:gs>
                  <a:gs pos="100000">
                    <a:srgbClr val="FFC35A"/>
                  </a:gs>
                </a:gsLst>
                <a:lin ang="0" scaled="0"/>
              </a:gradFill>
              <a:ln w="9525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06-A964-4F27-8B4C-C49737B85CC9}"/>
              </c:ext>
            </c:extLst>
          </c:dPt>
          <c:dPt>
            <c:idx val="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A964-4F27-8B4C-C49737B85CC9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A964-4F27-8B4C-C49737B85CC9}"/>
              </c:ext>
            </c:extLst>
          </c:dPt>
          <c:cat>
            <c:strRef>
              <c:f>Sheet1!$A$2:$A$10</c:f>
              <c:strCache>
                <c:ptCount val="8"/>
                <c:pt idx="0">
                  <c:v>Australia</c:v>
                </c:pt>
                <c:pt idx="1">
                  <c:v>Netherlands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Austria</c:v>
                </c:pt>
                <c:pt idx="6">
                  <c:v>Spain</c:v>
                </c:pt>
                <c:pt idx="7">
                  <c:v>Germany</c:v>
                </c:pt>
              </c:strCache>
            </c:strRef>
          </c:cat>
          <c:val>
            <c:numRef>
              <c:f>Sheet1!$E$2:$E$10</c:f>
              <c:numCache>
                <c:formatCode>#,##0.0_ ;\-#,##0.0\ </c:formatCode>
                <c:ptCount val="8"/>
                <c:pt idx="0">
                  <c:v>12.2</c:v>
                </c:pt>
                <c:pt idx="5">
                  <c:v>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56-4532-8E9D-610B1F1DE5D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5th</c:v>
                </c:pt>
              </c:strCache>
            </c:strRef>
          </c:tx>
          <c:spPr>
            <a:gradFill>
              <a:gsLst>
                <a:gs pos="0">
                  <a:srgbClr val="A02226"/>
                </a:gs>
                <a:gs pos="62000">
                  <a:srgbClr val="F68B33"/>
                </a:gs>
                <a:gs pos="41000">
                  <a:srgbClr val="D4582A"/>
                </a:gs>
                <a:gs pos="83000">
                  <a:srgbClr val="FFC35A"/>
                </a:gs>
                <a:gs pos="100000">
                  <a:srgbClr val="FFE07F"/>
                </a:gs>
              </a:gsLst>
              <a:lin ang="0" scaled="0"/>
            </a:gradFill>
            <a:ln>
              <a:solidFill>
                <a:srgbClr val="FFFFFF"/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FFE07F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0E-A964-4F27-8B4C-C49737B85CC9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F-A964-4F27-8B4C-C49737B85CC9}"/>
              </c:ext>
            </c:extLst>
          </c:dPt>
          <c:dPt>
            <c:idx val="2"/>
            <c:invertIfNegative val="0"/>
            <c:bubble3D val="0"/>
            <c:spPr>
              <a:gradFill>
                <a:gsLst>
                  <a:gs pos="0">
                    <a:srgbClr val="A02226"/>
                  </a:gs>
                  <a:gs pos="62000">
                    <a:srgbClr val="F68B33"/>
                  </a:gs>
                  <a:gs pos="41000">
                    <a:srgbClr val="D4582A"/>
                  </a:gs>
                  <a:gs pos="83000">
                    <a:srgbClr val="FFC35A"/>
                  </a:gs>
                  <a:gs pos="100000">
                    <a:srgbClr val="FFE07F"/>
                  </a:gs>
                </a:gsLst>
                <a:lin ang="0" scaled="0"/>
              </a:gradFill>
              <a:ln w="9525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10-A964-4F27-8B4C-C49737B85CC9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1-A964-4F27-8B4C-C49737B85CC9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2-A964-4F27-8B4C-C49737B85CC9}"/>
              </c:ext>
            </c:extLst>
          </c:dPt>
          <c:dPt>
            <c:idx val="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3-A964-4F27-8B4C-C49737B85CC9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4-A964-4F27-8B4C-C49737B85CC9}"/>
              </c:ext>
            </c:extLst>
          </c:dPt>
          <c:cat>
            <c:strRef>
              <c:f>Sheet1!$A$2:$A$10</c:f>
              <c:strCache>
                <c:ptCount val="8"/>
                <c:pt idx="0">
                  <c:v>Australia</c:v>
                </c:pt>
                <c:pt idx="1">
                  <c:v>Netherlands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Austria</c:v>
                </c:pt>
                <c:pt idx="6">
                  <c:v>Spain</c:v>
                </c:pt>
                <c:pt idx="7">
                  <c:v>Germany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8"/>
                <c:pt idx="0">
                  <c:v>2.7</c:v>
                </c:pt>
                <c:pt idx="1">
                  <c:v>81.03</c:v>
                </c:pt>
                <c:pt idx="2">
                  <c:v>81</c:v>
                </c:pt>
                <c:pt idx="3">
                  <c:v>65</c:v>
                </c:pt>
                <c:pt idx="4">
                  <c:v>61.74</c:v>
                </c:pt>
                <c:pt idx="6">
                  <c:v>30</c:v>
                </c:pt>
                <c:pt idx="7">
                  <c:v>25.04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F56-4532-8E9D-610B1F1DE5D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rgbClr val="E1E3E5"/>
            </a:solidFill>
            <a:ln>
              <a:solidFill>
                <a:srgbClr val="FFFFFF"/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E1E3E5"/>
              </a:solidFill>
              <a:ln w="19050">
                <a:solidFill>
                  <a:srgbClr val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2A-0D66-4947-9E2A-0BE73155E6AA}"/>
              </c:ext>
            </c:extLst>
          </c:dPt>
          <c:dPt>
            <c:idx val="2"/>
            <c:invertIfNegative val="0"/>
            <c:bubble3D val="0"/>
            <c:spPr>
              <a:solidFill>
                <a:srgbClr val="E1E3E5"/>
              </a:solidFill>
              <a:ln w="9525">
                <a:solidFill>
                  <a:srgbClr val="FFFFFF"/>
                </a:solidFill>
              </a:ln>
            </c:spPr>
            <c:extLst>
              <c:ext xmlns:c16="http://schemas.microsoft.com/office/drawing/2014/chart" uri="{C3380CC4-5D6E-409C-BE32-E72D297353CC}">
                <c16:uniqueId val="{00000016-A964-4F27-8B4C-C49737B85CC9}"/>
              </c:ext>
            </c:extLst>
          </c:dPt>
          <c:cat>
            <c:strRef>
              <c:f>Sheet1!$A$2:$A$10</c:f>
              <c:strCache>
                <c:ptCount val="8"/>
                <c:pt idx="0">
                  <c:v>Australia</c:v>
                </c:pt>
                <c:pt idx="1">
                  <c:v>Netherlands</c:v>
                </c:pt>
                <c:pt idx="2">
                  <c:v>Sweden</c:v>
                </c:pt>
                <c:pt idx="3">
                  <c:v>Poland</c:v>
                </c:pt>
                <c:pt idx="4">
                  <c:v>France</c:v>
                </c:pt>
                <c:pt idx="5">
                  <c:v>Austria</c:v>
                </c:pt>
                <c:pt idx="6">
                  <c:v>Spain</c:v>
                </c:pt>
                <c:pt idx="7">
                  <c:v>Germany</c:v>
                </c:pt>
              </c:strCache>
            </c:strRef>
          </c:cat>
          <c:val>
            <c:numRef>
              <c:f>Sheet1!$G$2:$G$10</c:f>
              <c:numCache>
                <c:formatCode>General</c:formatCode>
                <c:ptCount val="8"/>
                <c:pt idx="0">
                  <c:v>0</c:v>
                </c:pt>
                <c:pt idx="1">
                  <c:v>18.97</c:v>
                </c:pt>
                <c:pt idx="2">
                  <c:v>19</c:v>
                </c:pt>
                <c:pt idx="3">
                  <c:v>35</c:v>
                </c:pt>
                <c:pt idx="4">
                  <c:v>38.26</c:v>
                </c:pt>
                <c:pt idx="5">
                  <c:v>46</c:v>
                </c:pt>
                <c:pt idx="6">
                  <c:v>70</c:v>
                </c:pt>
                <c:pt idx="7">
                  <c:v>74.960000000000008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A964-4F27-8B4C-C49737B85C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331915264"/>
        <c:axId val="331917184"/>
      </c:barChart>
      <c:catAx>
        <c:axId val="33191526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800"/>
            </a:pPr>
            <a:endParaRPr lang="en-US"/>
          </a:p>
        </c:txPr>
        <c:crossAx val="331917184"/>
        <c:crosses val="autoZero"/>
        <c:auto val="1"/>
        <c:lblAlgn val="ctr"/>
        <c:lblOffset val="100"/>
        <c:noMultiLvlLbl val="0"/>
      </c:catAx>
      <c:valAx>
        <c:axId val="331917184"/>
        <c:scaling>
          <c:orientation val="minMax"/>
          <c:max val="100"/>
        </c:scaling>
        <c:delete val="1"/>
        <c:axPos val="t"/>
        <c:majorGridlines>
          <c:spPr>
            <a:ln>
              <a:solidFill>
                <a:srgbClr val="6A737B">
                  <a:lumMod val="40000"/>
                  <a:lumOff val="60000"/>
                </a:srgb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crossAx val="3319152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08072088682258"/>
          <c:y val="2.1241975474055715E-2"/>
          <c:w val="0.72531943015661526"/>
          <c:h val="0.92588478234471527"/>
        </c:manualLayout>
      </c:layout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Concentration</c:v>
                </c:pt>
              </c:strCache>
            </c:strRef>
          </c:tx>
          <c:spPr>
            <a:solidFill>
              <a:srgbClr val="F8A866"/>
            </a:solidFill>
            <a:ln>
              <a:solidFill>
                <a:schemeClr val="accent1"/>
              </a:solidFill>
            </a:ln>
            <a:effectLst/>
          </c:spPr>
          <c:invertIfNegative val="0"/>
          <c:xVal>
            <c:numRef>
              <c:f>Sheet1!$B$11:$B$109</c:f>
              <c:numCache>
                <c:formatCode>General</c:formatCode>
                <c:ptCount val="99"/>
                <c:pt idx="0">
                  <c:v>33.645641999999995</c:v>
                </c:pt>
                <c:pt idx="1">
                  <c:v>44.267668</c:v>
                </c:pt>
                <c:pt idx="2">
                  <c:v>74.996362000000005</c:v>
                </c:pt>
                <c:pt idx="3">
                  <c:v>63.680025999999998</c:v>
                </c:pt>
                <c:pt idx="4">
                  <c:v>58.610225999999997</c:v>
                </c:pt>
                <c:pt idx="5">
                  <c:v>55.499144000000001</c:v>
                </c:pt>
                <c:pt idx="6">
                  <c:v>72.960933999999995</c:v>
                </c:pt>
                <c:pt idx="7">
                  <c:v>48.346040000000002</c:v>
                </c:pt>
                <c:pt idx="8">
                  <c:v>72.775617999999994</c:v>
                </c:pt>
                <c:pt idx="9">
                  <c:v>85.756693999999996</c:v>
                </c:pt>
                <c:pt idx="10">
                  <c:v>67.162134000000009</c:v>
                </c:pt>
                <c:pt idx="11">
                  <c:v>87.113320000000002</c:v>
                </c:pt>
                <c:pt idx="12">
                  <c:v>86.216183999999998</c:v>
                </c:pt>
                <c:pt idx="13">
                  <c:v>65.633642000000009</c:v>
                </c:pt>
                <c:pt idx="14">
                  <c:v>75.136972</c:v>
                </c:pt>
                <c:pt idx="15">
                  <c:v>94.098236000000014</c:v>
                </c:pt>
                <c:pt idx="16">
                  <c:v>57.406644000000007</c:v>
                </c:pt>
                <c:pt idx="17">
                  <c:v>88.946096000000011</c:v>
                </c:pt>
                <c:pt idx="18">
                  <c:v>77.402299999999997</c:v>
                </c:pt>
                <c:pt idx="19">
                  <c:v>81.149704</c:v>
                </c:pt>
                <c:pt idx="20">
                  <c:v>71.295563999999999</c:v>
                </c:pt>
                <c:pt idx="21">
                  <c:v>95.528897999999998</c:v>
                </c:pt>
                <c:pt idx="22">
                  <c:v>94.831174000000004</c:v>
                </c:pt>
                <c:pt idx="23">
                  <c:v>70.272487999999996</c:v>
                </c:pt>
                <c:pt idx="24">
                  <c:v>79.670721999999998</c:v>
                </c:pt>
                <c:pt idx="25">
                  <c:v>54.591354000000003</c:v>
                </c:pt>
                <c:pt idx="26">
                  <c:v>96.27579999999999</c:v>
                </c:pt>
                <c:pt idx="27">
                  <c:v>30.360446000000003</c:v>
                </c:pt>
                <c:pt idx="28">
                  <c:v>99.999510000000001</c:v>
                </c:pt>
                <c:pt idx="29">
                  <c:v>41</c:v>
                </c:pt>
                <c:pt idx="30">
                  <c:v>72</c:v>
                </c:pt>
                <c:pt idx="31">
                  <c:v>69.8</c:v>
                </c:pt>
                <c:pt idx="32">
                  <c:v>67.8</c:v>
                </c:pt>
                <c:pt idx="33">
                  <c:v>20</c:v>
                </c:pt>
                <c:pt idx="34">
                  <c:v>46</c:v>
                </c:pt>
                <c:pt idx="35">
                  <c:v>73.699999999999989</c:v>
                </c:pt>
                <c:pt idx="36">
                  <c:v>84.2</c:v>
                </c:pt>
                <c:pt idx="37">
                  <c:v>83.5</c:v>
                </c:pt>
                <c:pt idx="38">
                  <c:v>77.500000000000014</c:v>
                </c:pt>
                <c:pt idx="39">
                  <c:v>47.800000000000004</c:v>
                </c:pt>
                <c:pt idx="40">
                  <c:v>91</c:v>
                </c:pt>
                <c:pt idx="41">
                  <c:v>77.8</c:v>
                </c:pt>
                <c:pt idx="42">
                  <c:v>98.55</c:v>
                </c:pt>
                <c:pt idx="43">
                  <c:v>99.9</c:v>
                </c:pt>
                <c:pt idx="44">
                  <c:v>100</c:v>
                </c:pt>
                <c:pt idx="45">
                  <c:v>100</c:v>
                </c:pt>
                <c:pt idx="46">
                  <c:v>89</c:v>
                </c:pt>
                <c:pt idx="47">
                  <c:v>84</c:v>
                </c:pt>
                <c:pt idx="48">
                  <c:v>98</c:v>
                </c:pt>
                <c:pt idx="49">
                  <c:v>100</c:v>
                </c:pt>
                <c:pt idx="50">
                  <c:v>95</c:v>
                </c:pt>
                <c:pt idx="51">
                  <c:v>72.5</c:v>
                </c:pt>
                <c:pt idx="52">
                  <c:v>89</c:v>
                </c:pt>
                <c:pt idx="53">
                  <c:v>92</c:v>
                </c:pt>
                <c:pt idx="54">
                  <c:v>60.3</c:v>
                </c:pt>
                <c:pt idx="55">
                  <c:v>65.599999999999994</c:v>
                </c:pt>
                <c:pt idx="56">
                  <c:v>91.3</c:v>
                </c:pt>
                <c:pt idx="57">
                  <c:v>92.1</c:v>
                </c:pt>
                <c:pt idx="58">
                  <c:v>62.9</c:v>
                </c:pt>
                <c:pt idx="59">
                  <c:v>89.800000000000011</c:v>
                </c:pt>
                <c:pt idx="60">
                  <c:v>90</c:v>
                </c:pt>
                <c:pt idx="61">
                  <c:v>97.690000000000012</c:v>
                </c:pt>
                <c:pt idx="62">
                  <c:v>90</c:v>
                </c:pt>
                <c:pt idx="63">
                  <c:v>90</c:v>
                </c:pt>
                <c:pt idx="64">
                  <c:v>60</c:v>
                </c:pt>
                <c:pt idx="65">
                  <c:v>65</c:v>
                </c:pt>
                <c:pt idx="66">
                  <c:v>70</c:v>
                </c:pt>
                <c:pt idx="67">
                  <c:v>71</c:v>
                </c:pt>
                <c:pt idx="68">
                  <c:v>97.070572569906787</c:v>
                </c:pt>
                <c:pt idx="69">
                  <c:v>80</c:v>
                </c:pt>
                <c:pt idx="70">
                  <c:v>76</c:v>
                </c:pt>
                <c:pt idx="71">
                  <c:v>54</c:v>
                </c:pt>
                <c:pt idx="72">
                  <c:v>25.039999999999992</c:v>
                </c:pt>
                <c:pt idx="73">
                  <c:v>73.650000000000006</c:v>
                </c:pt>
                <c:pt idx="74">
                  <c:v>61.74</c:v>
                </c:pt>
                <c:pt idx="75">
                  <c:v>30</c:v>
                </c:pt>
                <c:pt idx="76">
                  <c:v>65</c:v>
                </c:pt>
                <c:pt idx="77">
                  <c:v>81.03</c:v>
                </c:pt>
                <c:pt idx="78">
                  <c:v>81</c:v>
                </c:pt>
                <c:pt idx="79">
                  <c:v>54</c:v>
                </c:pt>
                <c:pt idx="80">
                  <c:v>78.100000000000009</c:v>
                </c:pt>
                <c:pt idx="81">
                  <c:v>36.869999999999997</c:v>
                </c:pt>
                <c:pt idx="82">
                  <c:v>98.81</c:v>
                </c:pt>
                <c:pt idx="83">
                  <c:v>69.59</c:v>
                </c:pt>
                <c:pt idx="84">
                  <c:v>41</c:v>
                </c:pt>
                <c:pt idx="85">
                  <c:v>85</c:v>
                </c:pt>
                <c:pt idx="86">
                  <c:v>57.83</c:v>
                </c:pt>
                <c:pt idx="87">
                  <c:v>88.4</c:v>
                </c:pt>
                <c:pt idx="88">
                  <c:v>52</c:v>
                </c:pt>
                <c:pt idx="89">
                  <c:v>95.8</c:v>
                </c:pt>
                <c:pt idx="90">
                  <c:v>38.9</c:v>
                </c:pt>
                <c:pt idx="91">
                  <c:v>43.3</c:v>
                </c:pt>
                <c:pt idx="92">
                  <c:v>82</c:v>
                </c:pt>
                <c:pt idx="93">
                  <c:v>86</c:v>
                </c:pt>
                <c:pt idx="94">
                  <c:v>91.6</c:v>
                </c:pt>
                <c:pt idx="95">
                  <c:v>93</c:v>
                </c:pt>
                <c:pt idx="96">
                  <c:v>97.98</c:v>
                </c:pt>
                <c:pt idx="97">
                  <c:v>95.1</c:v>
                </c:pt>
                <c:pt idx="98">
                  <c:v>40.9</c:v>
                </c:pt>
              </c:numCache>
            </c:numRef>
          </c:xVal>
          <c:yVal>
            <c:numRef>
              <c:f>Sheet1!$A$11:$A$109</c:f>
              <c:numCache>
                <c:formatCode>General</c:formatCode>
                <c:ptCount val="99"/>
                <c:pt idx="0">
                  <c:v>8.5</c:v>
                </c:pt>
                <c:pt idx="1">
                  <c:v>8.5</c:v>
                </c:pt>
                <c:pt idx="2">
                  <c:v>8.5</c:v>
                </c:pt>
                <c:pt idx="3">
                  <c:v>8.5</c:v>
                </c:pt>
                <c:pt idx="4">
                  <c:v>8.5</c:v>
                </c:pt>
                <c:pt idx="5">
                  <c:v>8.5</c:v>
                </c:pt>
                <c:pt idx="6">
                  <c:v>8.5</c:v>
                </c:pt>
                <c:pt idx="7">
                  <c:v>8.5</c:v>
                </c:pt>
                <c:pt idx="8">
                  <c:v>8.5</c:v>
                </c:pt>
                <c:pt idx="9">
                  <c:v>8.5</c:v>
                </c:pt>
                <c:pt idx="10">
                  <c:v>8.5</c:v>
                </c:pt>
                <c:pt idx="11">
                  <c:v>8.5</c:v>
                </c:pt>
                <c:pt idx="12">
                  <c:v>8.5</c:v>
                </c:pt>
                <c:pt idx="13">
                  <c:v>8.5</c:v>
                </c:pt>
                <c:pt idx="14">
                  <c:v>8.5</c:v>
                </c:pt>
                <c:pt idx="15">
                  <c:v>8.5</c:v>
                </c:pt>
                <c:pt idx="16">
                  <c:v>8.5</c:v>
                </c:pt>
                <c:pt idx="17">
                  <c:v>8.5</c:v>
                </c:pt>
                <c:pt idx="18">
                  <c:v>8.5</c:v>
                </c:pt>
                <c:pt idx="19">
                  <c:v>8.5</c:v>
                </c:pt>
                <c:pt idx="20">
                  <c:v>8.5</c:v>
                </c:pt>
                <c:pt idx="21">
                  <c:v>8.5</c:v>
                </c:pt>
                <c:pt idx="22">
                  <c:v>8.5</c:v>
                </c:pt>
                <c:pt idx="23">
                  <c:v>8.5</c:v>
                </c:pt>
                <c:pt idx="24">
                  <c:v>8.5</c:v>
                </c:pt>
                <c:pt idx="25">
                  <c:v>8.5</c:v>
                </c:pt>
                <c:pt idx="26">
                  <c:v>8.5</c:v>
                </c:pt>
                <c:pt idx="27">
                  <c:v>8.5</c:v>
                </c:pt>
                <c:pt idx="28">
                  <c:v>8.5</c:v>
                </c:pt>
                <c:pt idx="29">
                  <c:v>7.5</c:v>
                </c:pt>
                <c:pt idx="30">
                  <c:v>7.5</c:v>
                </c:pt>
                <c:pt idx="31">
                  <c:v>7.5</c:v>
                </c:pt>
                <c:pt idx="32">
                  <c:v>7.5</c:v>
                </c:pt>
                <c:pt idx="33">
                  <c:v>7.5</c:v>
                </c:pt>
                <c:pt idx="34">
                  <c:v>7.5</c:v>
                </c:pt>
                <c:pt idx="35">
                  <c:v>7.5</c:v>
                </c:pt>
                <c:pt idx="36">
                  <c:v>7.5</c:v>
                </c:pt>
                <c:pt idx="37">
                  <c:v>7.5</c:v>
                </c:pt>
                <c:pt idx="38">
                  <c:v>7.5</c:v>
                </c:pt>
                <c:pt idx="39">
                  <c:v>7.5</c:v>
                </c:pt>
                <c:pt idx="40">
                  <c:v>7.5</c:v>
                </c:pt>
                <c:pt idx="41">
                  <c:v>7.5</c:v>
                </c:pt>
                <c:pt idx="42">
                  <c:v>6.5</c:v>
                </c:pt>
                <c:pt idx="43">
                  <c:v>6.5</c:v>
                </c:pt>
                <c:pt idx="44">
                  <c:v>6.5</c:v>
                </c:pt>
                <c:pt idx="45">
                  <c:v>6.5</c:v>
                </c:pt>
                <c:pt idx="46">
                  <c:v>6.5</c:v>
                </c:pt>
                <c:pt idx="47">
                  <c:v>6.5</c:v>
                </c:pt>
                <c:pt idx="48">
                  <c:v>6.5</c:v>
                </c:pt>
                <c:pt idx="49">
                  <c:v>6.5</c:v>
                </c:pt>
                <c:pt idx="50">
                  <c:v>6.5</c:v>
                </c:pt>
                <c:pt idx="51">
                  <c:v>6.5</c:v>
                </c:pt>
                <c:pt idx="52">
                  <c:v>6.5</c:v>
                </c:pt>
                <c:pt idx="53">
                  <c:v>6.5</c:v>
                </c:pt>
                <c:pt idx="54">
                  <c:v>5.5</c:v>
                </c:pt>
                <c:pt idx="55">
                  <c:v>5.5</c:v>
                </c:pt>
                <c:pt idx="56">
                  <c:v>5.5</c:v>
                </c:pt>
                <c:pt idx="57">
                  <c:v>5.5</c:v>
                </c:pt>
                <c:pt idx="58">
                  <c:v>5.5</c:v>
                </c:pt>
                <c:pt idx="59">
                  <c:v>5.5</c:v>
                </c:pt>
                <c:pt idx="60">
                  <c:v>4.5</c:v>
                </c:pt>
                <c:pt idx="61">
                  <c:v>4.5</c:v>
                </c:pt>
                <c:pt idx="62">
                  <c:v>4.5</c:v>
                </c:pt>
                <c:pt idx="63">
                  <c:v>4.5</c:v>
                </c:pt>
                <c:pt idx="64">
                  <c:v>4.5</c:v>
                </c:pt>
                <c:pt idx="65">
                  <c:v>3.5</c:v>
                </c:pt>
                <c:pt idx="66">
                  <c:v>3.5</c:v>
                </c:pt>
                <c:pt idx="67">
                  <c:v>3.5</c:v>
                </c:pt>
                <c:pt idx="68">
                  <c:v>3.5</c:v>
                </c:pt>
                <c:pt idx="69">
                  <c:v>3.5</c:v>
                </c:pt>
                <c:pt idx="70">
                  <c:v>3.5</c:v>
                </c:pt>
                <c:pt idx="71">
                  <c:v>3.5</c:v>
                </c:pt>
                <c:pt idx="72">
                  <c:v>2.5</c:v>
                </c:pt>
                <c:pt idx="73">
                  <c:v>2.5</c:v>
                </c:pt>
                <c:pt idx="74">
                  <c:v>2.5</c:v>
                </c:pt>
                <c:pt idx="75">
                  <c:v>2.5</c:v>
                </c:pt>
                <c:pt idx="76">
                  <c:v>2.5</c:v>
                </c:pt>
                <c:pt idx="77">
                  <c:v>2.5</c:v>
                </c:pt>
                <c:pt idx="78">
                  <c:v>2.5</c:v>
                </c:pt>
                <c:pt idx="79">
                  <c:v>2.5</c:v>
                </c:pt>
                <c:pt idx="80">
                  <c:v>2.5</c:v>
                </c:pt>
                <c:pt idx="81">
                  <c:v>1.5</c:v>
                </c:pt>
                <c:pt idx="82">
                  <c:v>1.5</c:v>
                </c:pt>
                <c:pt idx="83">
                  <c:v>1.5</c:v>
                </c:pt>
                <c:pt idx="84">
                  <c:v>1.5</c:v>
                </c:pt>
                <c:pt idx="85">
                  <c:v>1.5</c:v>
                </c:pt>
                <c:pt idx="86">
                  <c:v>1.5</c:v>
                </c:pt>
                <c:pt idx="87">
                  <c:v>1.5</c:v>
                </c:pt>
                <c:pt idx="88">
                  <c:v>1.5</c:v>
                </c:pt>
                <c:pt idx="89">
                  <c:v>1.5</c:v>
                </c:pt>
                <c:pt idx="90">
                  <c:v>0.5</c:v>
                </c:pt>
                <c:pt idx="91">
                  <c:v>0.5</c:v>
                </c:pt>
                <c:pt idx="92">
                  <c:v>0.5</c:v>
                </c:pt>
                <c:pt idx="93">
                  <c:v>0.5</c:v>
                </c:pt>
                <c:pt idx="94">
                  <c:v>0.5</c:v>
                </c:pt>
                <c:pt idx="95">
                  <c:v>0.5</c:v>
                </c:pt>
                <c:pt idx="96">
                  <c:v>0.5</c:v>
                </c:pt>
                <c:pt idx="97">
                  <c:v>0.5</c:v>
                </c:pt>
                <c:pt idx="98">
                  <c:v>0.5</c:v>
                </c:pt>
              </c:numCache>
            </c:numRef>
          </c:yVal>
          <c:bubbleSize>
            <c:numRef>
              <c:f>Sheet1!$C$11:$C$109</c:f>
              <c:numCache>
                <c:formatCode>General</c:formatCode>
                <c:ptCount val="99"/>
                <c:pt idx="0">
                  <c:v>101.38063163464703</c:v>
                </c:pt>
                <c:pt idx="1">
                  <c:v>54.833572319243835</c:v>
                </c:pt>
                <c:pt idx="2">
                  <c:v>39.56416227692911</c:v>
                </c:pt>
                <c:pt idx="3">
                  <c:v>32.971419606957369</c:v>
                </c:pt>
                <c:pt idx="4">
                  <c:v>32.666213838242079</c:v>
                </c:pt>
                <c:pt idx="5">
                  <c:v>31.960660477303104</c:v>
                </c:pt>
                <c:pt idx="6">
                  <c:v>26.28264912634608</c:v>
                </c:pt>
                <c:pt idx="7">
                  <c:v>22.663426080590494</c:v>
                </c:pt>
                <c:pt idx="8">
                  <c:v>20.7908699344651</c:v>
                </c:pt>
                <c:pt idx="9">
                  <c:v>11.501262847185169</c:v>
                </c:pt>
                <c:pt idx="10">
                  <c:v>8.035006040860722</c:v>
                </c:pt>
                <c:pt idx="11">
                  <c:v>7.9845521965811903</c:v>
                </c:pt>
                <c:pt idx="12">
                  <c:v>7.6579457111169287</c:v>
                </c:pt>
                <c:pt idx="13">
                  <c:v>7.6170906995353409</c:v>
                </c:pt>
                <c:pt idx="14">
                  <c:v>7.2533852964355567</c:v>
                </c:pt>
                <c:pt idx="15">
                  <c:v>6.9038965326398669</c:v>
                </c:pt>
                <c:pt idx="16">
                  <c:v>6.1600341098932736</c:v>
                </c:pt>
                <c:pt idx="17">
                  <c:v>5.8182861763658273</c:v>
                </c:pt>
                <c:pt idx="18">
                  <c:v>5.7120190561325153</c:v>
                </c:pt>
                <c:pt idx="19">
                  <c:v>4.0536483429933021</c:v>
                </c:pt>
                <c:pt idx="20">
                  <c:v>3.9175552036591617</c:v>
                </c:pt>
                <c:pt idx="21">
                  <c:v>3.9077291274862902</c:v>
                </c:pt>
                <c:pt idx="22">
                  <c:v>3.5608392609731085</c:v>
                </c:pt>
                <c:pt idx="23">
                  <c:v>3.2523813290541046</c:v>
                </c:pt>
                <c:pt idx="24">
                  <c:v>3.0945564432308248</c:v>
                </c:pt>
                <c:pt idx="25">
                  <c:v>1.0301589612142423</c:v>
                </c:pt>
                <c:pt idx="26">
                  <c:v>0.33378507384377848</c:v>
                </c:pt>
                <c:pt idx="27">
                  <c:v>-0.4730962179930322</c:v>
                </c:pt>
                <c:pt idx="28">
                  <c:v>-0.64531097027447637</c:v>
                </c:pt>
                <c:pt idx="29">
                  <c:v>103.85876421272496</c:v>
                </c:pt>
                <c:pt idx="30">
                  <c:v>39.407822707709528</c:v>
                </c:pt>
                <c:pt idx="31">
                  <c:v>33.846197606371234</c:v>
                </c:pt>
                <c:pt idx="32">
                  <c:v>33.616684223263256</c:v>
                </c:pt>
                <c:pt idx="33">
                  <c:v>31.635934846549649</c:v>
                </c:pt>
                <c:pt idx="34">
                  <c:v>26.010063326519266</c:v>
                </c:pt>
                <c:pt idx="35">
                  <c:v>21.640515592754017</c:v>
                </c:pt>
                <c:pt idx="36">
                  <c:v>13.730956030871814</c:v>
                </c:pt>
                <c:pt idx="37">
                  <c:v>11.681637877453209</c:v>
                </c:pt>
                <c:pt idx="38">
                  <c:v>8.2168243978346762</c:v>
                </c:pt>
                <c:pt idx="39">
                  <c:v>7.4846923801363872</c:v>
                </c:pt>
                <c:pt idx="40">
                  <c:v>7.2132922140798374</c:v>
                </c:pt>
                <c:pt idx="41">
                  <c:v>3.3550355700650893</c:v>
                </c:pt>
                <c:pt idx="42">
                  <c:v>103.85876421272496</c:v>
                </c:pt>
                <c:pt idx="43">
                  <c:v>44.617392435760117</c:v>
                </c:pt>
                <c:pt idx="44">
                  <c:v>39.407822707709528</c:v>
                </c:pt>
                <c:pt idx="45">
                  <c:v>33.846197606371234</c:v>
                </c:pt>
                <c:pt idx="46">
                  <c:v>33.616684223263256</c:v>
                </c:pt>
                <c:pt idx="47">
                  <c:v>26.010063326519266</c:v>
                </c:pt>
                <c:pt idx="48">
                  <c:v>22.423587060023475</c:v>
                </c:pt>
                <c:pt idx="49">
                  <c:v>21.640515592754017</c:v>
                </c:pt>
                <c:pt idx="50">
                  <c:v>13.229381043698092</c:v>
                </c:pt>
                <c:pt idx="51">
                  <c:v>11.681637877453209</c:v>
                </c:pt>
                <c:pt idx="52">
                  <c:v>3.7595200985449071</c:v>
                </c:pt>
                <c:pt idx="53">
                  <c:v>3.3550355700650893</c:v>
                </c:pt>
                <c:pt idx="54">
                  <c:v>103.85876421272496</c:v>
                </c:pt>
                <c:pt idx="55">
                  <c:v>54.591215988781066</c:v>
                </c:pt>
                <c:pt idx="56">
                  <c:v>33.846197606371234</c:v>
                </c:pt>
                <c:pt idx="57">
                  <c:v>33.616684223263256</c:v>
                </c:pt>
                <c:pt idx="58">
                  <c:v>21.640515592754017</c:v>
                </c:pt>
                <c:pt idx="59">
                  <c:v>11.681637877453209</c:v>
                </c:pt>
                <c:pt idx="60">
                  <c:v>39.019038053874759</c:v>
                </c:pt>
                <c:pt idx="61">
                  <c:v>28.18259489789726</c:v>
                </c:pt>
                <c:pt idx="62">
                  <c:v>7.7866492433139527</c:v>
                </c:pt>
                <c:pt idx="63">
                  <c:v>7.4981873162193935</c:v>
                </c:pt>
                <c:pt idx="64">
                  <c:v>5.2896087001259628</c:v>
                </c:pt>
                <c:pt idx="65">
                  <c:v>40.141221888874576</c:v>
                </c:pt>
                <c:pt idx="66">
                  <c:v>39.019038053874759</c:v>
                </c:pt>
                <c:pt idx="67">
                  <c:v>26.20725884716262</c:v>
                </c:pt>
                <c:pt idx="68">
                  <c:v>12.210900200289654</c:v>
                </c:pt>
                <c:pt idx="69">
                  <c:v>7.4981873162193935</c:v>
                </c:pt>
                <c:pt idx="70">
                  <c:v>6.4161473726067744</c:v>
                </c:pt>
                <c:pt idx="71">
                  <c:v>5.2896087001259628</c:v>
                </c:pt>
                <c:pt idx="72">
                  <c:v>39.407822707709528</c:v>
                </c:pt>
                <c:pt idx="73">
                  <c:v>33.899648262089194</c:v>
                </c:pt>
                <c:pt idx="74">
                  <c:v>33.616684223263256</c:v>
                </c:pt>
                <c:pt idx="75">
                  <c:v>26.010063326519266</c:v>
                </c:pt>
                <c:pt idx="76">
                  <c:v>22.400718773699715</c:v>
                </c:pt>
                <c:pt idx="77">
                  <c:v>11.681637877453209</c:v>
                </c:pt>
                <c:pt idx="78">
                  <c:v>7.2132922140798374</c:v>
                </c:pt>
                <c:pt idx="79">
                  <c:v>6.4161473726067744</c:v>
                </c:pt>
                <c:pt idx="80">
                  <c:v>0.31897458071119233</c:v>
                </c:pt>
                <c:pt idx="81">
                  <c:v>39.407822707709528</c:v>
                </c:pt>
                <c:pt idx="82">
                  <c:v>33.899648262089194</c:v>
                </c:pt>
                <c:pt idx="83">
                  <c:v>33.616684223263256</c:v>
                </c:pt>
                <c:pt idx="84">
                  <c:v>26.010063326519266</c:v>
                </c:pt>
                <c:pt idx="85">
                  <c:v>22.400718773699715</c:v>
                </c:pt>
                <c:pt idx="86">
                  <c:v>11.681637877453209</c:v>
                </c:pt>
                <c:pt idx="87">
                  <c:v>7.2132922140798374</c:v>
                </c:pt>
                <c:pt idx="88">
                  <c:v>6.4161473726067744</c:v>
                </c:pt>
                <c:pt idx="89">
                  <c:v>0.31897458071119233</c:v>
                </c:pt>
                <c:pt idx="90">
                  <c:v>103.85876421272496</c:v>
                </c:pt>
                <c:pt idx="91">
                  <c:v>39.407822707709528</c:v>
                </c:pt>
                <c:pt idx="92">
                  <c:v>16.613097824540635</c:v>
                </c:pt>
                <c:pt idx="93">
                  <c:v>13.730956030871814</c:v>
                </c:pt>
                <c:pt idx="94">
                  <c:v>12.210900200289654</c:v>
                </c:pt>
                <c:pt idx="95">
                  <c:v>11.681637877453209</c:v>
                </c:pt>
                <c:pt idx="96">
                  <c:v>8.2168243978346762</c:v>
                </c:pt>
                <c:pt idx="97">
                  <c:v>7.6595815341090372</c:v>
                </c:pt>
                <c:pt idx="98">
                  <c:v>6.1468260150355229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36EE-4204-9E19-2ECDF550CD1E}"/>
            </c:ext>
          </c:extLst>
        </c:ser>
        <c:ser>
          <c:idx val="1"/>
          <c:order val="1"/>
          <c:tx>
            <c:v>Australia</c:v>
          </c:tx>
          <c:spPr>
            <a:solidFill>
              <a:schemeClr val="tx2"/>
            </a:solidFill>
            <a:ln>
              <a:solidFill>
                <a:schemeClr val="bg2"/>
              </a:solidFill>
            </a:ln>
            <a:effectLst/>
          </c:spPr>
          <c:invertIfNegative val="0"/>
          <c:xVal>
            <c:numRef>
              <c:f>Sheet1!$B$2:$B$10</c:f>
              <c:numCache>
                <c:formatCode>General</c:formatCode>
                <c:ptCount val="9"/>
                <c:pt idx="0">
                  <c:v>65.134519999999995</c:v>
                </c:pt>
                <c:pt idx="1">
                  <c:v>91.4</c:v>
                </c:pt>
                <c:pt idx="2">
                  <c:v>83</c:v>
                </c:pt>
                <c:pt idx="3">
                  <c:v>88.899999999999991</c:v>
                </c:pt>
                <c:pt idx="4">
                  <c:v>91.3</c:v>
                </c:pt>
                <c:pt idx="5">
                  <c:v>71.899999999999991</c:v>
                </c:pt>
                <c:pt idx="6">
                  <c:v>78.199999999999989</c:v>
                </c:pt>
                <c:pt idx="7">
                  <c:v>43.6</c:v>
                </c:pt>
                <c:pt idx="8">
                  <c:v>77.800000000000011</c:v>
                </c:pt>
              </c:numCache>
            </c:numRef>
          </c:xVal>
          <c:yVal>
            <c:numRef>
              <c:f>Sheet1!$A$2:$A$10</c:f>
              <c:numCache>
                <c:formatCode>General</c:formatCode>
                <c:ptCount val="9"/>
                <c:pt idx="0">
                  <c:v>8.5</c:v>
                </c:pt>
                <c:pt idx="1">
                  <c:v>7.5</c:v>
                </c:pt>
                <c:pt idx="2">
                  <c:v>6.5</c:v>
                </c:pt>
                <c:pt idx="3">
                  <c:v>5.5</c:v>
                </c:pt>
                <c:pt idx="4">
                  <c:v>4.5</c:v>
                </c:pt>
                <c:pt idx="5">
                  <c:v>3.5</c:v>
                </c:pt>
                <c:pt idx="6">
                  <c:v>2.5</c:v>
                </c:pt>
                <c:pt idx="7">
                  <c:v>1.5</c:v>
                </c:pt>
                <c:pt idx="8">
                  <c:v>0.5</c:v>
                </c:pt>
              </c:numCache>
            </c:numRef>
          </c:yVal>
          <c:bubbleSize>
            <c:numRef>
              <c:f>Sheet1!$C$2:$C$10</c:f>
              <c:numCache>
                <c:formatCode>General</c:formatCode>
                <c:ptCount val="9"/>
                <c:pt idx="0">
                  <c:v>15.937521763797321</c:v>
                </c:pt>
                <c:pt idx="1">
                  <c:v>15.937521763797321</c:v>
                </c:pt>
                <c:pt idx="2">
                  <c:v>15.937521763797321</c:v>
                </c:pt>
                <c:pt idx="3">
                  <c:v>15.937521763797321</c:v>
                </c:pt>
                <c:pt idx="4">
                  <c:v>15.937521763797321</c:v>
                </c:pt>
                <c:pt idx="5">
                  <c:v>15.937521763797321</c:v>
                </c:pt>
                <c:pt idx="6">
                  <c:v>15.937521763797321</c:v>
                </c:pt>
                <c:pt idx="7">
                  <c:v>15.937521763797321</c:v>
                </c:pt>
                <c:pt idx="8">
                  <c:v>15.937521763797321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73-36EE-4204-9E19-2ECDF550CD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25"/>
        <c:showNegBubbles val="0"/>
        <c:axId val="518102576"/>
        <c:axId val="518094376"/>
      </c:bubbleChart>
      <c:valAx>
        <c:axId val="518102576"/>
        <c:scaling>
          <c:orientation val="minMax"/>
          <c:max val="119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094376"/>
        <c:crosses val="autoZero"/>
        <c:crossBetween val="midCat"/>
        <c:majorUnit val="20"/>
      </c:valAx>
      <c:valAx>
        <c:axId val="518094376"/>
        <c:scaling>
          <c:orientation val="minMax"/>
          <c:max val="9"/>
          <c:min val="0"/>
        </c:scaling>
        <c:delete val="0"/>
        <c:axPos val="l"/>
        <c:numFmt formatCode="General" sourceLinked="1"/>
        <c:majorTickMark val="out"/>
        <c:minorTickMark val="none"/>
        <c:tickLblPos val="none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102576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-5400000" vert="horz" anchor="b" anchorCtr="0"/>
    <a:lstStyle/>
    <a:p>
      <a:pPr>
        <a:defRPr sz="18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599757363685628"/>
          <c:y val="2.1241975474055715E-2"/>
          <c:w val="0.74012906538798473"/>
          <c:h val="0.92588478234471527"/>
        </c:manualLayout>
      </c:layout>
      <c:barChart>
        <c:barDir val="bar"/>
        <c:grouping val="clustered"/>
        <c:varyColors val="0"/>
        <c:ser>
          <c:idx val="1"/>
          <c:order val="0"/>
          <c:tx>
            <c:v>Australia</c:v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Sheet1!$H$2:$H$10</c:f>
              <c:strCache>
                <c:ptCount val="9"/>
                <c:pt idx="0">
                  <c:v>Health insurance
(5 firm)</c:v>
                </c:pt>
                <c:pt idx="1">
                  <c:v>Life insurance
(5 firm)</c:v>
                </c:pt>
                <c:pt idx="2">
                  <c:v>General insurance
(5 firm)</c:v>
                </c:pt>
                <c:pt idx="3">
                  <c:v>Fuel retail
(5 firm)</c:v>
                </c:pt>
                <c:pt idx="4">
                  <c:v>Fuel Wholesale</c:v>
                </c:pt>
                <c:pt idx="5">
                  <c:v>Internet Service
Providers</c:v>
                </c:pt>
                <c:pt idx="6">
                  <c:v>Mobile operators</c:v>
                </c:pt>
                <c:pt idx="7">
                  <c:v>Supermarkets</c:v>
                </c:pt>
                <c:pt idx="8">
                  <c:v>Banks
(3 firm)</c:v>
                </c:pt>
              </c:strCache>
            </c:strRef>
          </c:cat>
          <c:val>
            <c:numRef>
              <c:f>Sheet1!$G$2:$G$10</c:f>
              <c:numCache>
                <c:formatCode>General</c:formatCode>
                <c:ptCount val="9"/>
                <c:pt idx="0">
                  <c:v>8.5</c:v>
                </c:pt>
                <c:pt idx="1">
                  <c:v>7.5</c:v>
                </c:pt>
                <c:pt idx="2">
                  <c:v>6.5</c:v>
                </c:pt>
                <c:pt idx="3">
                  <c:v>5.5</c:v>
                </c:pt>
                <c:pt idx="4">
                  <c:v>4.5</c:v>
                </c:pt>
                <c:pt idx="5">
                  <c:v>3.5</c:v>
                </c:pt>
                <c:pt idx="6">
                  <c:v>2.5</c:v>
                </c:pt>
                <c:pt idx="7">
                  <c:v>1.5</c:v>
                </c:pt>
                <c:pt idx="8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850-440E-8C1E-7A5ED6A56F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18102576"/>
        <c:axId val="518094376"/>
      </c:barChart>
      <c:catAx>
        <c:axId val="5181025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noFill/>
            <a:round/>
          </a:ln>
          <a:effectLst/>
        </c:spPr>
        <c:txPr>
          <a:bodyPr rot="0" spcFirstLastPara="1" vertOverflow="ellipsis" wrap="square" anchor="b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094376"/>
        <c:crosses val="autoZero"/>
        <c:auto val="1"/>
        <c:lblAlgn val="ctr"/>
        <c:lblOffset val="100"/>
        <c:noMultiLvlLbl val="0"/>
      </c:catAx>
      <c:valAx>
        <c:axId val="518094376"/>
        <c:scaling>
          <c:orientation val="minMax"/>
          <c:max val="9.1999999999999993"/>
          <c:min val="-1"/>
        </c:scaling>
        <c:delete val="1"/>
        <c:axPos val="b"/>
        <c:numFmt formatCode="General" sourceLinked="1"/>
        <c:majorTickMark val="out"/>
        <c:minorTickMark val="none"/>
        <c:tickLblPos val="nextTo"/>
        <c:crossAx val="518102576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0529" cy="497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0" tIns="45770" rIns="91540" bIns="4577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59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5083" y="0"/>
            <a:ext cx="2950529" cy="497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0" tIns="45770" rIns="91540" bIns="4577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259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719263" y="746125"/>
            <a:ext cx="3370262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259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0404" y="4721745"/>
            <a:ext cx="5446396" cy="447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0" tIns="45770" rIns="91540" bIns="4577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Chart title:</a:t>
            </a:r>
          </a:p>
          <a:p>
            <a:pPr lvl="0"/>
            <a:r>
              <a:rPr lang="en-US" dirty="0"/>
              <a:t>Y-axis label:</a:t>
            </a:r>
          </a:p>
          <a:p>
            <a:pPr lvl="0"/>
            <a:r>
              <a:rPr lang="en-US" dirty="0"/>
              <a:t>Note(s):</a:t>
            </a:r>
          </a:p>
          <a:p>
            <a:pPr lvl="0"/>
            <a:r>
              <a:rPr lang="en-US" dirty="0"/>
              <a:t>Source(s):</a:t>
            </a:r>
          </a:p>
          <a:p>
            <a:pPr lvl="0"/>
            <a:r>
              <a:rPr lang="en-US" dirty="0"/>
              <a:t>Spreadsheet file path: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59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305"/>
            <a:ext cx="2950529" cy="497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0" tIns="45770" rIns="91540" bIns="4577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59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5083" y="9440305"/>
            <a:ext cx="2950529" cy="497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40" tIns="45770" rIns="91540" bIns="4577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E67FFEB-41A8-4E33-A442-87C345D0303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293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981" kern="1200" baseline="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373944" algn="l" rtl="0" fontAlgn="base">
      <a:spcBef>
        <a:spcPct val="30000"/>
      </a:spcBef>
      <a:spcAft>
        <a:spcPct val="0"/>
      </a:spcAft>
      <a:defRPr sz="981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747888" algn="l" rtl="0" fontAlgn="base">
      <a:spcBef>
        <a:spcPct val="30000"/>
      </a:spcBef>
      <a:spcAft>
        <a:spcPct val="0"/>
      </a:spcAft>
      <a:defRPr sz="981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121832" algn="l" rtl="0" fontAlgn="base">
      <a:spcBef>
        <a:spcPct val="30000"/>
      </a:spcBef>
      <a:spcAft>
        <a:spcPct val="0"/>
      </a:spcAft>
      <a:defRPr sz="981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495776" algn="l" rtl="0" fontAlgn="base">
      <a:spcBef>
        <a:spcPct val="30000"/>
      </a:spcBef>
      <a:spcAft>
        <a:spcPct val="0"/>
      </a:spcAft>
      <a:defRPr sz="981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1869719" algn="l" defTabSz="747888" rtl="0" eaLnBrk="1" latinLnBrk="0" hangingPunct="1">
      <a:defRPr sz="981" kern="1200">
        <a:solidFill>
          <a:schemeClr val="tx1"/>
        </a:solidFill>
        <a:latin typeface="+mn-lt"/>
        <a:ea typeface="+mn-ea"/>
        <a:cs typeface="+mn-cs"/>
      </a:defRPr>
    </a:lvl6pPr>
    <a:lvl7pPr marL="2243663" algn="l" defTabSz="747888" rtl="0" eaLnBrk="1" latinLnBrk="0" hangingPunct="1">
      <a:defRPr sz="981" kern="1200">
        <a:solidFill>
          <a:schemeClr val="tx1"/>
        </a:solidFill>
        <a:latin typeface="+mn-lt"/>
        <a:ea typeface="+mn-ea"/>
        <a:cs typeface="+mn-cs"/>
      </a:defRPr>
    </a:lvl7pPr>
    <a:lvl8pPr marL="2617607" algn="l" defTabSz="747888" rtl="0" eaLnBrk="1" latinLnBrk="0" hangingPunct="1">
      <a:defRPr sz="981" kern="1200">
        <a:solidFill>
          <a:schemeClr val="tx1"/>
        </a:solidFill>
        <a:latin typeface="+mn-lt"/>
        <a:ea typeface="+mn-ea"/>
        <a:cs typeface="+mn-cs"/>
      </a:defRPr>
    </a:lvl8pPr>
    <a:lvl9pPr marL="2991551" algn="l" defTabSz="747888" rtl="0" eaLnBrk="1" latinLnBrk="0" hangingPunct="1">
      <a:defRPr sz="98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Source: </a:t>
            </a:r>
            <a:r>
              <a:rPr lang="en-AU" dirty="0" err="1"/>
              <a:t>OECD.Stat</a:t>
            </a:r>
            <a:r>
              <a:rPr lang="en-AU" dirty="0"/>
              <a:t> 2012 (2013 </a:t>
            </a:r>
            <a:r>
              <a:rPr lang="en-AU"/>
              <a:t>for Mexico)</a:t>
            </a:r>
            <a:endParaRPr lang="en-AU" dirty="0"/>
          </a:p>
          <a:p>
            <a:r>
              <a:rPr lang="en-AU" dirty="0"/>
              <a:t>Metric: Proportion of turnover by firm size (number of employees), excludes mining and finance and insurance services.</a:t>
            </a:r>
          </a:p>
          <a:p>
            <a:r>
              <a:rPr lang="en-AU" dirty="0"/>
              <a:t>Dataset:</a:t>
            </a:r>
            <a:r>
              <a:rPr lang="en-AU" baseline="0" dirty="0"/>
              <a:t> SDBS Structural Business Statistics (ISIC Rev. 4), Turnover, 05_82_LESS_K: Business economy, except financial and insurance activities, Business Statistics by Employment Size Class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67FFEB-41A8-4E33-A442-87C345D0303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36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Source: Cam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67FFEB-41A8-4E33-A442-87C345D0303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81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Source: Cam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67FFEB-41A8-4E33-A442-87C345D0303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84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Source: Cam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67FFEB-41A8-4E33-A442-87C345D0303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58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53260" y="4132406"/>
            <a:ext cx="5915136" cy="784013"/>
          </a:xfrm>
          <a:prstGeom prst="rect">
            <a:avLst/>
          </a:prstGeom>
        </p:spPr>
        <p:txBody>
          <a:bodyPr/>
          <a:lstStyle>
            <a:lvl1pPr algn="r">
              <a:defRPr sz="322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53260" y="5279856"/>
            <a:ext cx="5915136" cy="469590"/>
          </a:xfrm>
          <a:prstGeom prst="rect">
            <a:avLst/>
          </a:prstGeom>
        </p:spPr>
        <p:txBody>
          <a:bodyPr/>
          <a:lstStyle>
            <a:lvl1pPr algn="r">
              <a:defRPr sz="1933"/>
            </a:lvl1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133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98859" y="8032056"/>
            <a:ext cx="1861344" cy="61251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27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33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25539" y="8032056"/>
            <a:ext cx="2526110" cy="61251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27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5716985" y="8032056"/>
            <a:ext cx="1861344" cy="612510"/>
          </a:xfrm>
          <a:prstGeom prst="rect">
            <a:avLst/>
          </a:prstGeom>
        </p:spPr>
        <p:txBody>
          <a:bodyPr/>
          <a:lstStyle>
            <a:lvl1pPr eaLnBrk="0" hangingPunct="0">
              <a:defRPr sz="1127" i="0"/>
            </a:lvl1pPr>
          </a:lstStyle>
          <a:p>
            <a:fld id="{3E7C0CC8-E12B-4B1E-958E-BC6C5916F62C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133128" name="Picture 8" descr="Grattan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46124" y="1261776"/>
            <a:ext cx="3422265" cy="1390401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 userDrawn="1"/>
        </p:nvSpPr>
        <p:spPr>
          <a:xfrm>
            <a:off x="6836627" y="8329245"/>
            <a:ext cx="702577" cy="228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E232749A-1F16-48E7-8C9C-B29AF4C40EC4}" type="slidenum">
              <a:rPr lang="en-US" sz="886" i="0" smtClean="0"/>
              <a:pPr algn="r"/>
              <a:t>‹#›</a:t>
            </a:fld>
            <a:endParaRPr lang="en-US" sz="886" i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7734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9396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825" y="586422"/>
            <a:ext cx="5567413" cy="593690"/>
          </a:xfrm>
          <a:prstGeom prst="rect">
            <a:avLst/>
          </a:prstGeom>
        </p:spPr>
        <p:txBody>
          <a:bodyPr lIns="91390" tIns="45696" rIns="91390" bIns="45696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824" y="1384274"/>
            <a:ext cx="6959584" cy="356189"/>
          </a:xfrm>
          <a:prstGeom prst="rect">
            <a:avLst/>
          </a:prstGeom>
        </p:spPr>
        <p:txBody>
          <a:bodyPr lIns="91390" tIns="45696" rIns="91390" bIns="45696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469180" y="8052473"/>
            <a:ext cx="6593963" cy="61251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60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37040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8813" y="705102"/>
            <a:ext cx="5567413" cy="47500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2768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1485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87807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7125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53260" y="4132406"/>
            <a:ext cx="5915136" cy="784013"/>
          </a:xfrm>
          <a:prstGeom prst="rect">
            <a:avLst/>
          </a:prstGeom>
        </p:spPr>
        <p:txBody>
          <a:bodyPr/>
          <a:lstStyle>
            <a:lvl1pPr algn="r">
              <a:defRPr sz="322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53260" y="5279856"/>
            <a:ext cx="5915136" cy="469590"/>
          </a:xfrm>
          <a:prstGeom prst="rect">
            <a:avLst/>
          </a:prstGeom>
        </p:spPr>
        <p:txBody>
          <a:bodyPr/>
          <a:lstStyle>
            <a:lvl1pPr algn="r">
              <a:defRPr sz="1933"/>
            </a:lvl1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1331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98859" y="8032056"/>
            <a:ext cx="1861344" cy="61251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127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331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25539" y="8032056"/>
            <a:ext cx="2526110" cy="61251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27"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5716985" y="8032056"/>
            <a:ext cx="1861344" cy="612510"/>
          </a:xfrm>
          <a:prstGeom prst="rect">
            <a:avLst/>
          </a:prstGeom>
        </p:spPr>
        <p:txBody>
          <a:bodyPr/>
          <a:lstStyle>
            <a:lvl1pPr eaLnBrk="0" hangingPunct="0">
              <a:defRPr sz="1127" i="0"/>
            </a:lvl1pPr>
          </a:lstStyle>
          <a:p>
            <a:fld id="{3E7C0CC8-E12B-4B1E-958E-BC6C5916F62C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133128" name="Picture 8" descr="GrattanLogo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46124" y="1261776"/>
            <a:ext cx="3422265" cy="13904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24289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77349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8813" y="826899"/>
            <a:ext cx="5567413" cy="35321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Stack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8809" y="1384274"/>
            <a:ext cx="6959584" cy="23750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AU"/>
              <a:t>stuff</a:t>
            </a:r>
          </a:p>
        </p:txBody>
      </p:sp>
    </p:spTree>
    <p:extLst>
      <p:ext uri="{BB962C8B-B14F-4D97-AF65-F5344CB8AC3E}">
        <p14:creationId xmlns:p14="http://schemas.microsoft.com/office/powerpoint/2010/main" val="3134553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9396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825" y="150001"/>
            <a:ext cx="5567413" cy="593690"/>
          </a:xfrm>
          <a:prstGeom prst="rect">
            <a:avLst/>
          </a:prstGeom>
        </p:spPr>
        <p:txBody>
          <a:bodyPr lIns="91390" tIns="45696" rIns="91390" bIns="45696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824" y="890885"/>
            <a:ext cx="6959584" cy="356189"/>
          </a:xfrm>
          <a:prstGeom prst="rect">
            <a:avLst/>
          </a:prstGeom>
        </p:spPr>
        <p:txBody>
          <a:bodyPr lIns="91390" tIns="45696" rIns="91390" bIns="45696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469180" y="8052473"/>
            <a:ext cx="6593963" cy="61251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60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3704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8813" y="705102"/>
            <a:ext cx="5567413" cy="47500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2768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148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8780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712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69" r:id="rId10"/>
    <p:sldLayoutId id="2147483650" r:id="rId11"/>
    <p:sldLayoutId id="2147483662" r:id="rId12"/>
    <p:sldLayoutId id="2147483665" r:id="rId13"/>
    <p:sldLayoutId id="2147483653" r:id="rId14"/>
    <p:sldLayoutId id="2147483654" r:id="rId15"/>
    <p:sldLayoutId id="2147483655" r:id="rId16"/>
    <p:sldLayoutId id="2147483656" r:id="rId17"/>
    <p:sldLayoutId id="2147483659" r:id="rId18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5pPr>
      <a:lvl6pPr marL="368174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6pPr>
      <a:lvl7pPr marL="736348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7pPr>
      <a:lvl8pPr marL="1104523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8pPr>
      <a:lvl9pPr marL="1472697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9pPr>
    </p:titleStyle>
    <p:bodyStyle>
      <a:lvl1pPr algn="l" rtl="0" eaLnBrk="1" fontAlgn="base" hangingPunct="1">
        <a:spcBef>
          <a:spcPct val="0"/>
        </a:spcBef>
        <a:spcAft>
          <a:spcPct val="0"/>
        </a:spcAft>
        <a:defRPr sz="966" b="1">
          <a:solidFill>
            <a:schemeClr val="tx1"/>
          </a:solidFill>
          <a:latin typeface="+mn-lt"/>
          <a:ea typeface="+mn-ea"/>
          <a:cs typeface="+mn-cs"/>
        </a:defRPr>
      </a:lvl1pPr>
      <a:lvl2pPr marL="144458" indent="-143179" algn="l" rtl="0" eaLnBrk="1" fontAlgn="base" hangingPunct="1">
        <a:spcBef>
          <a:spcPct val="0"/>
        </a:spcBef>
        <a:spcAft>
          <a:spcPct val="0"/>
        </a:spcAft>
        <a:buSzPct val="130000"/>
        <a:buChar char="•"/>
        <a:defRPr sz="966">
          <a:solidFill>
            <a:schemeClr val="tx1"/>
          </a:solidFill>
          <a:latin typeface="+mn-lt"/>
          <a:ea typeface="+mn-ea"/>
        </a:defRPr>
      </a:lvl2pPr>
      <a:lvl3pPr marL="324709" indent="-178973" algn="l" rtl="0" eaLnBrk="1" fontAlgn="base" hangingPunct="1">
        <a:spcBef>
          <a:spcPct val="0"/>
        </a:spcBef>
        <a:spcAft>
          <a:spcPct val="0"/>
        </a:spcAft>
        <a:buFont typeface="Arial" charset="0"/>
        <a:buChar char="–"/>
        <a:defRPr sz="966">
          <a:solidFill>
            <a:schemeClr val="tx1"/>
          </a:solidFill>
          <a:latin typeface="+mn-lt"/>
          <a:ea typeface="+mn-ea"/>
        </a:defRPr>
      </a:lvl3pPr>
      <a:lvl4pPr marL="451269" indent="-115055" algn="l" rtl="0" eaLnBrk="1" fontAlgn="base" hangingPunct="1">
        <a:spcBef>
          <a:spcPct val="0"/>
        </a:spcBef>
        <a:spcAft>
          <a:spcPct val="0"/>
        </a:spcAft>
        <a:buFont typeface="Arial" charset="0"/>
        <a:buChar char="-"/>
        <a:defRPr sz="966">
          <a:solidFill>
            <a:schemeClr val="tx1"/>
          </a:solidFill>
          <a:latin typeface="+mn-lt"/>
          <a:ea typeface="+mn-ea"/>
        </a:defRPr>
      </a:lvl4pPr>
      <a:lvl5pPr marL="635357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5pPr>
      <a:lvl6pPr marL="1003530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6pPr>
      <a:lvl7pPr marL="1371705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7pPr>
      <a:lvl8pPr marL="1739880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8pPr>
      <a:lvl9pPr marL="2108053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1pPr>
      <a:lvl2pPr marL="368174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2pPr>
      <a:lvl3pPr marL="736348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3pPr>
      <a:lvl4pPr marL="1104523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4pPr>
      <a:lvl5pPr marL="1472697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5pPr>
      <a:lvl6pPr marL="1840871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6pPr>
      <a:lvl7pPr marL="2209045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7pPr>
      <a:lvl8pPr marL="2577220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8pPr>
      <a:lvl9pPr marL="2945394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763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5pPr>
      <a:lvl6pPr marL="368174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6pPr>
      <a:lvl7pPr marL="736348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7pPr>
      <a:lvl8pPr marL="1104523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8pPr>
      <a:lvl9pPr marL="1472697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charset="0"/>
          <a:ea typeface="ＭＳ Ｐゴシック" pitchFamily="34" charset="-128"/>
        </a:defRPr>
      </a:lvl9pPr>
    </p:titleStyle>
    <p:bodyStyle>
      <a:lvl1pPr algn="l" rtl="0" eaLnBrk="1" fontAlgn="base" hangingPunct="1">
        <a:spcBef>
          <a:spcPct val="0"/>
        </a:spcBef>
        <a:spcAft>
          <a:spcPct val="0"/>
        </a:spcAft>
        <a:defRPr sz="966" b="1">
          <a:solidFill>
            <a:schemeClr val="tx1"/>
          </a:solidFill>
          <a:latin typeface="+mn-lt"/>
          <a:ea typeface="+mn-ea"/>
          <a:cs typeface="+mn-cs"/>
        </a:defRPr>
      </a:lvl1pPr>
      <a:lvl2pPr marL="144458" indent="-143179" algn="l" rtl="0" eaLnBrk="1" fontAlgn="base" hangingPunct="1">
        <a:spcBef>
          <a:spcPct val="0"/>
        </a:spcBef>
        <a:spcAft>
          <a:spcPct val="0"/>
        </a:spcAft>
        <a:buSzPct val="130000"/>
        <a:buChar char="•"/>
        <a:defRPr sz="966">
          <a:solidFill>
            <a:schemeClr val="tx1"/>
          </a:solidFill>
          <a:latin typeface="+mn-lt"/>
          <a:ea typeface="+mn-ea"/>
        </a:defRPr>
      </a:lvl2pPr>
      <a:lvl3pPr marL="324709" indent="-178973" algn="l" rtl="0" eaLnBrk="1" fontAlgn="base" hangingPunct="1">
        <a:spcBef>
          <a:spcPct val="0"/>
        </a:spcBef>
        <a:spcAft>
          <a:spcPct val="0"/>
        </a:spcAft>
        <a:buFont typeface="Arial" charset="0"/>
        <a:buChar char="–"/>
        <a:defRPr sz="966">
          <a:solidFill>
            <a:schemeClr val="tx1"/>
          </a:solidFill>
          <a:latin typeface="+mn-lt"/>
          <a:ea typeface="+mn-ea"/>
        </a:defRPr>
      </a:lvl3pPr>
      <a:lvl4pPr marL="451269" indent="-115055" algn="l" rtl="0" eaLnBrk="1" fontAlgn="base" hangingPunct="1">
        <a:spcBef>
          <a:spcPct val="0"/>
        </a:spcBef>
        <a:spcAft>
          <a:spcPct val="0"/>
        </a:spcAft>
        <a:buFont typeface="Arial" charset="0"/>
        <a:buChar char="-"/>
        <a:defRPr sz="966">
          <a:solidFill>
            <a:schemeClr val="tx1"/>
          </a:solidFill>
          <a:latin typeface="+mn-lt"/>
          <a:ea typeface="+mn-ea"/>
        </a:defRPr>
      </a:lvl4pPr>
      <a:lvl5pPr marL="635357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5pPr>
      <a:lvl6pPr marL="1003530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6pPr>
      <a:lvl7pPr marL="1371705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7pPr>
      <a:lvl8pPr marL="1739880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8pPr>
      <a:lvl9pPr marL="2108053" indent="-168746" algn="l" rtl="0" eaLnBrk="1" fontAlgn="base" hangingPunct="1">
        <a:spcBef>
          <a:spcPct val="0"/>
        </a:spcBef>
        <a:spcAft>
          <a:spcPct val="0"/>
        </a:spcAft>
        <a:buFont typeface="Arial" charset="0"/>
        <a:buChar char="&gt;"/>
        <a:defRPr sz="966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1pPr>
      <a:lvl2pPr marL="368174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2pPr>
      <a:lvl3pPr marL="736348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3pPr>
      <a:lvl4pPr marL="1104523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4pPr>
      <a:lvl5pPr marL="1472697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5pPr>
      <a:lvl6pPr marL="1840871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6pPr>
      <a:lvl7pPr marL="2209045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7pPr>
      <a:lvl8pPr marL="2577220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8pPr>
      <a:lvl9pPr marL="2945394" algn="l" defTabSz="736348" rtl="0" eaLnBrk="1" latinLnBrk="0" hangingPunct="1">
        <a:defRPr sz="14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2811713183"/>
              </p:ext>
            </p:extLst>
          </p:nvPr>
        </p:nvGraphicFramePr>
        <p:xfrm>
          <a:off x="-108000" y="-108000"/>
          <a:ext cx="8201050" cy="8640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900362" y="8298507"/>
            <a:ext cx="129522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AU" sz="1800" b="1" dirty="0">
                <a:solidFill>
                  <a:schemeClr val="accent3"/>
                </a:solidFill>
              </a:rPr>
              <a:t>Small (1-19)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556337" y="8298507"/>
            <a:ext cx="180818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AU" sz="1800" b="1" dirty="0">
                <a:solidFill>
                  <a:schemeClr val="accent2"/>
                </a:solidFill>
              </a:rPr>
              <a:t>Medium (20-249)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581174" y="8298507"/>
            <a:ext cx="136575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AU" sz="1800" b="1" dirty="0">
                <a:solidFill>
                  <a:schemeClr val="tx2"/>
                </a:solidFill>
              </a:rPr>
              <a:t>Large (250+)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789720" y="8532961"/>
            <a:ext cx="384720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AU" sz="1800" b="1" dirty="0"/>
              <a:t>Firm size, by number of employees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48000" y="2177827"/>
            <a:ext cx="987450" cy="2769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AU" sz="1800" b="1" dirty="0"/>
              <a:t>Australia</a:t>
            </a:r>
          </a:p>
        </p:txBody>
      </p:sp>
    </p:spTree>
    <p:extLst>
      <p:ext uri="{BB962C8B-B14F-4D97-AF65-F5344CB8AC3E}">
        <p14:creationId xmlns:p14="http://schemas.microsoft.com/office/powerpoint/2010/main" val="3017599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/>
          <p:cNvGraphicFramePr/>
          <p:nvPr>
            <p:extLst/>
          </p:nvPr>
        </p:nvGraphicFramePr>
        <p:xfrm>
          <a:off x="6940922" y="-108001"/>
          <a:ext cx="7399527" cy="8766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2764458" y="8510947"/>
            <a:ext cx="4176464" cy="363624"/>
            <a:chOff x="2384770" y="8460110"/>
            <a:chExt cx="5692824" cy="363624"/>
          </a:xfrm>
        </p:grpSpPr>
        <p:sp>
          <p:nvSpPr>
            <p:cNvPr id="8" name="Rectangle 7"/>
            <p:cNvSpPr/>
            <p:nvPr/>
          </p:nvSpPr>
          <p:spPr bwMode="auto">
            <a:xfrm>
              <a:off x="3392882" y="8460110"/>
              <a:ext cx="2304256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1"/>
                  </a:solidFill>
                </a:rPr>
                <a:t>2</a:t>
              </a:r>
              <a:r>
                <a:rPr lang="en-US" sz="1800" b="1" baseline="30000" dirty="0">
                  <a:solidFill>
                    <a:schemeClr val="accent1"/>
                  </a:solidFill>
                </a:rPr>
                <a:t>nd</a:t>
              </a:r>
              <a:r>
                <a:rPr lang="en-US" sz="1800" b="1" dirty="0">
                  <a:solidFill>
                    <a:schemeClr val="accent1"/>
                  </a:solidFill>
                </a:rPr>
                <a:t> 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380000" y="8460110"/>
              <a:ext cx="2304257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2"/>
                  </a:solidFill>
                </a:rPr>
                <a:t>3</a:t>
              </a:r>
              <a:r>
                <a:rPr lang="en-US" sz="1800" b="1" baseline="30000" dirty="0">
                  <a:solidFill>
                    <a:schemeClr val="accent2"/>
                  </a:solidFill>
                </a:rPr>
                <a:t>rd</a:t>
              </a:r>
              <a:r>
                <a:rPr lang="en-US" sz="1800" b="1" dirty="0">
                  <a:solidFill>
                    <a:schemeClr val="accent2"/>
                  </a:solidFill>
                </a:rPr>
                <a:t> 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5769146" y="8460110"/>
              <a:ext cx="1522381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3"/>
                  </a:solidFill>
                </a:rPr>
                <a:t>4</a:t>
              </a:r>
              <a:r>
                <a:rPr lang="en-US" sz="1800" b="1" baseline="30000" dirty="0">
                  <a:solidFill>
                    <a:schemeClr val="accent3"/>
                  </a:solidFill>
                </a:rPr>
                <a:t>th</a:t>
              </a:r>
              <a:endParaRPr lang="en-US" sz="1800" b="1" dirty="0">
                <a:solidFill>
                  <a:schemeClr val="accent3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065290" y="8460110"/>
              <a:ext cx="1012304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6"/>
                  </a:solidFill>
                </a:rPr>
                <a:t>Others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384770" y="8463694"/>
              <a:ext cx="2304256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tx2"/>
                  </a:solidFill>
                </a:rPr>
                <a:t>1</a:t>
              </a:r>
              <a:r>
                <a:rPr lang="en-US" sz="1800" b="1" baseline="30000" dirty="0">
                  <a:solidFill>
                    <a:schemeClr val="tx2"/>
                  </a:solidFill>
                </a:rPr>
                <a:t>st</a:t>
              </a:r>
              <a:r>
                <a:rPr lang="en-US" sz="1800" b="1" dirty="0">
                  <a:solidFill>
                    <a:schemeClr val="tx2"/>
                  </a:solidFill>
                </a:rPr>
                <a:t> </a:t>
              </a:r>
            </a:p>
          </p:txBody>
        </p:sp>
      </p:grpSp>
      <p:sp>
        <p:nvSpPr>
          <p:cNvPr id="15" name="Rectangle 14"/>
          <p:cNvSpPr/>
          <p:nvPr/>
        </p:nvSpPr>
        <p:spPr bwMode="auto">
          <a:xfrm>
            <a:off x="1081680" y="8510947"/>
            <a:ext cx="2100340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/>
              <a:t>Largest operators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6891781" y="158798"/>
            <a:ext cx="1085407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/>
              <a:t>Revenue</a:t>
            </a:r>
          </a:p>
        </p:txBody>
      </p:sp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568160647"/>
              </p:ext>
            </p:extLst>
          </p:nvPr>
        </p:nvGraphicFramePr>
        <p:xfrm>
          <a:off x="-43854" y="-108001"/>
          <a:ext cx="7247663" cy="8766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55634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Chart 22"/>
          <p:cNvGraphicFramePr/>
          <p:nvPr>
            <p:extLst>
              <p:ext uri="{D42A27DB-BD31-4B8C-83A1-F6EECF244321}">
                <p14:modId xmlns:p14="http://schemas.microsoft.com/office/powerpoint/2010/main" val="2583991744"/>
              </p:ext>
            </p:extLst>
          </p:nvPr>
        </p:nvGraphicFramePr>
        <p:xfrm>
          <a:off x="34956" y="3923799"/>
          <a:ext cx="8027375" cy="4574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1468314" y="8510947"/>
            <a:ext cx="6264696" cy="363624"/>
            <a:chOff x="2384770" y="8460110"/>
            <a:chExt cx="5692824" cy="363624"/>
          </a:xfrm>
        </p:grpSpPr>
        <p:sp>
          <p:nvSpPr>
            <p:cNvPr id="8" name="Rectangle 7"/>
            <p:cNvSpPr/>
            <p:nvPr/>
          </p:nvSpPr>
          <p:spPr bwMode="auto">
            <a:xfrm>
              <a:off x="3392882" y="8460110"/>
              <a:ext cx="2304256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1"/>
                  </a:solidFill>
                </a:rPr>
                <a:t>2</a:t>
              </a:r>
              <a:r>
                <a:rPr lang="en-US" sz="1800" b="1" baseline="30000" dirty="0">
                  <a:solidFill>
                    <a:schemeClr val="accent1"/>
                  </a:solidFill>
                </a:rPr>
                <a:t>nd</a:t>
              </a:r>
              <a:r>
                <a:rPr lang="en-US" sz="1800" b="1" dirty="0">
                  <a:solidFill>
                    <a:schemeClr val="accent1"/>
                  </a:solidFill>
                </a:rPr>
                <a:t> 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380000" y="8460110"/>
              <a:ext cx="2304257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2"/>
                  </a:solidFill>
                </a:rPr>
                <a:t>3</a:t>
              </a:r>
              <a:r>
                <a:rPr lang="en-US" sz="1800" b="1" baseline="30000" dirty="0">
                  <a:solidFill>
                    <a:schemeClr val="accent2"/>
                  </a:solidFill>
                </a:rPr>
                <a:t>rd</a:t>
              </a:r>
              <a:r>
                <a:rPr lang="en-US" sz="1800" b="1" dirty="0">
                  <a:solidFill>
                    <a:schemeClr val="accent2"/>
                  </a:solidFill>
                </a:rPr>
                <a:t> 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5769146" y="8460110"/>
              <a:ext cx="1522381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3"/>
                  </a:solidFill>
                </a:rPr>
                <a:t>4</a:t>
              </a:r>
              <a:r>
                <a:rPr lang="en-US" sz="1800" b="1" baseline="30000" dirty="0">
                  <a:solidFill>
                    <a:schemeClr val="accent3"/>
                  </a:solidFill>
                </a:rPr>
                <a:t>th</a:t>
              </a:r>
              <a:endParaRPr lang="en-US" sz="1800" b="1" dirty="0">
                <a:solidFill>
                  <a:schemeClr val="accent3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065290" y="8460110"/>
              <a:ext cx="1012304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6"/>
                  </a:solidFill>
                </a:rPr>
                <a:t>Others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2384770" y="8463694"/>
              <a:ext cx="2304256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tx2"/>
                  </a:solidFill>
                </a:rPr>
                <a:t>1</a:t>
              </a:r>
              <a:r>
                <a:rPr lang="en-US" sz="1800" b="1" baseline="30000" dirty="0">
                  <a:solidFill>
                    <a:schemeClr val="tx2"/>
                  </a:solidFill>
                </a:rPr>
                <a:t>st</a:t>
              </a:r>
              <a:r>
                <a:rPr lang="en-US" sz="1800" b="1" dirty="0">
                  <a:solidFill>
                    <a:schemeClr val="tx2"/>
                  </a:solidFill>
                </a:rPr>
                <a:t> </a:t>
              </a:r>
            </a:p>
          </p:txBody>
        </p:sp>
      </p:grpSp>
      <p:sp>
        <p:nvSpPr>
          <p:cNvPr id="15" name="Rectangle 14"/>
          <p:cNvSpPr/>
          <p:nvPr/>
        </p:nvSpPr>
        <p:spPr bwMode="auto">
          <a:xfrm>
            <a:off x="0" y="8507363"/>
            <a:ext cx="2100340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/>
              <a:t>Largest operators</a:t>
            </a:r>
          </a:p>
        </p:txBody>
      </p:sp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3727048024"/>
              </p:ext>
            </p:extLst>
          </p:nvPr>
        </p:nvGraphicFramePr>
        <p:xfrm>
          <a:off x="34956" y="255101"/>
          <a:ext cx="8027375" cy="35819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Rectangle 11"/>
          <p:cNvSpPr/>
          <p:nvPr/>
        </p:nvSpPr>
        <p:spPr bwMode="auto">
          <a:xfrm>
            <a:off x="34957" y="0"/>
            <a:ext cx="2880320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Wholesale/Refinery 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34956" y="3945836"/>
            <a:ext cx="713277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Retail </a:t>
            </a:r>
          </a:p>
        </p:txBody>
      </p:sp>
      <p:sp>
        <p:nvSpPr>
          <p:cNvPr id="20" name="TextBox 1"/>
          <p:cNvSpPr txBox="1"/>
          <p:nvPr/>
        </p:nvSpPr>
        <p:spPr>
          <a:xfrm>
            <a:off x="95332" y="6028013"/>
            <a:ext cx="987450" cy="2492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AU" sz="1800" b="1" dirty="0"/>
              <a:t>Australia</a:t>
            </a:r>
          </a:p>
        </p:txBody>
      </p:sp>
      <p:sp>
        <p:nvSpPr>
          <p:cNvPr id="21" name="TextBox 1"/>
          <p:cNvSpPr txBox="1"/>
          <p:nvPr/>
        </p:nvSpPr>
        <p:spPr>
          <a:xfrm>
            <a:off x="95332" y="1361391"/>
            <a:ext cx="987450" cy="2492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AU" sz="1800" b="1" dirty="0"/>
              <a:t>Australia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5723372" y="8514531"/>
            <a:ext cx="1675312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en-US" sz="1800" b="1" baseline="300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</a:t>
            </a:r>
            <a:endParaRPr lang="en-US" sz="1800" b="1" dirty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Rectangle 15">
            <a:extLst/>
          </p:cNvPr>
          <p:cNvSpPr/>
          <p:nvPr/>
        </p:nvSpPr>
        <p:spPr bwMode="auto">
          <a:xfrm>
            <a:off x="5934074" y="6010276"/>
            <a:ext cx="1798935" cy="2428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34" charset="-128"/>
            </a:endParaRPr>
          </a:p>
        </p:txBody>
      </p:sp>
      <p:sp>
        <p:nvSpPr>
          <p:cNvPr id="18" name="Rectangle 17">
            <a:extLst/>
          </p:cNvPr>
          <p:cNvSpPr/>
          <p:nvPr/>
        </p:nvSpPr>
        <p:spPr bwMode="auto">
          <a:xfrm>
            <a:off x="7178889" y="1345492"/>
            <a:ext cx="552236" cy="2534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286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4170115301"/>
              </p:ext>
            </p:extLst>
          </p:nvPr>
        </p:nvGraphicFramePr>
        <p:xfrm>
          <a:off x="94230" y="-10063"/>
          <a:ext cx="8027375" cy="42761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Rectangle 14"/>
          <p:cNvSpPr/>
          <p:nvPr/>
        </p:nvSpPr>
        <p:spPr bwMode="auto">
          <a:xfrm>
            <a:off x="0" y="8507363"/>
            <a:ext cx="2100340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/>
              <a:t>Largest operators</a:t>
            </a:r>
          </a:p>
        </p:txBody>
      </p:sp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2276888095"/>
              </p:ext>
            </p:extLst>
          </p:nvPr>
        </p:nvGraphicFramePr>
        <p:xfrm>
          <a:off x="54739" y="4574135"/>
          <a:ext cx="8027375" cy="4084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Rectangle 11"/>
          <p:cNvSpPr/>
          <p:nvPr/>
        </p:nvSpPr>
        <p:spPr bwMode="auto">
          <a:xfrm>
            <a:off x="44528" y="4482083"/>
            <a:ext cx="2880320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General/Non-life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44528" y="161603"/>
            <a:ext cx="713277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Life</a:t>
            </a:r>
          </a:p>
        </p:txBody>
      </p:sp>
      <p:sp>
        <p:nvSpPr>
          <p:cNvPr id="20" name="TextBox 1"/>
          <p:cNvSpPr txBox="1"/>
          <p:nvPr/>
        </p:nvSpPr>
        <p:spPr>
          <a:xfrm>
            <a:off x="820242" y="3055085"/>
            <a:ext cx="987450" cy="2492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AU" sz="1800" b="1" dirty="0"/>
              <a:t>Australia</a:t>
            </a:r>
          </a:p>
        </p:txBody>
      </p:sp>
      <p:sp>
        <p:nvSpPr>
          <p:cNvPr id="21" name="TextBox 1"/>
          <p:cNvSpPr txBox="1"/>
          <p:nvPr/>
        </p:nvSpPr>
        <p:spPr>
          <a:xfrm>
            <a:off x="820242" y="4853984"/>
            <a:ext cx="987450" cy="2492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AU" sz="1800" b="1" dirty="0"/>
              <a:t>Australia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1468314" y="8510947"/>
            <a:ext cx="6264696" cy="363624"/>
            <a:chOff x="2384770" y="8460110"/>
            <a:chExt cx="5692824" cy="363624"/>
          </a:xfrm>
        </p:grpSpPr>
        <p:sp>
          <p:nvSpPr>
            <p:cNvPr id="25" name="Rectangle 24"/>
            <p:cNvSpPr/>
            <p:nvPr/>
          </p:nvSpPr>
          <p:spPr bwMode="auto">
            <a:xfrm>
              <a:off x="3392882" y="8460110"/>
              <a:ext cx="2304256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1"/>
                  </a:solidFill>
                </a:rPr>
                <a:t>2</a:t>
              </a:r>
              <a:r>
                <a:rPr lang="en-US" sz="1800" b="1" baseline="30000" dirty="0">
                  <a:solidFill>
                    <a:schemeClr val="accent1"/>
                  </a:solidFill>
                </a:rPr>
                <a:t>nd</a:t>
              </a:r>
              <a:r>
                <a:rPr lang="en-US" sz="1800" b="1" dirty="0">
                  <a:solidFill>
                    <a:schemeClr val="accent1"/>
                  </a:solidFill>
                </a:rPr>
                <a:t> 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4380000" y="8460110"/>
              <a:ext cx="2304257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2"/>
                  </a:solidFill>
                </a:rPr>
                <a:t>3</a:t>
              </a:r>
              <a:r>
                <a:rPr lang="en-US" sz="1800" b="1" baseline="30000" dirty="0">
                  <a:solidFill>
                    <a:schemeClr val="accent2"/>
                  </a:solidFill>
                </a:rPr>
                <a:t>rd</a:t>
              </a:r>
              <a:r>
                <a:rPr lang="en-US" sz="1800" b="1" dirty="0">
                  <a:solidFill>
                    <a:schemeClr val="accent2"/>
                  </a:solidFill>
                </a:rPr>
                <a:t> 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5769146" y="8460110"/>
              <a:ext cx="1522381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3"/>
                  </a:solidFill>
                </a:rPr>
                <a:t>4</a:t>
              </a:r>
              <a:r>
                <a:rPr lang="en-US" sz="1800" b="1" baseline="30000" dirty="0">
                  <a:solidFill>
                    <a:schemeClr val="accent3"/>
                  </a:solidFill>
                </a:rPr>
                <a:t>th</a:t>
              </a:r>
              <a:endParaRPr lang="en-US" sz="1800" b="1" dirty="0">
                <a:solidFill>
                  <a:schemeClr val="accent3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7065290" y="8460110"/>
              <a:ext cx="1012304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accent6"/>
                  </a:solidFill>
                </a:rPr>
                <a:t>Others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2384770" y="8463694"/>
              <a:ext cx="2304256" cy="36004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800" b="1" dirty="0">
                  <a:solidFill>
                    <a:schemeClr val="tx2"/>
                  </a:solidFill>
                </a:rPr>
                <a:t>1</a:t>
              </a:r>
              <a:r>
                <a:rPr lang="en-US" sz="1800" b="1" baseline="30000" dirty="0">
                  <a:solidFill>
                    <a:schemeClr val="tx2"/>
                  </a:solidFill>
                </a:rPr>
                <a:t>st</a:t>
              </a:r>
              <a:r>
                <a:rPr lang="en-US" sz="1800" b="1" dirty="0">
                  <a:solidFill>
                    <a:schemeClr val="tx2"/>
                  </a:solidFill>
                </a:rPr>
                <a:t> </a:t>
              </a:r>
            </a:p>
          </p:txBody>
        </p:sp>
      </p:grpSp>
      <p:sp>
        <p:nvSpPr>
          <p:cNvPr id="30" name="Rectangle 29"/>
          <p:cNvSpPr/>
          <p:nvPr/>
        </p:nvSpPr>
        <p:spPr bwMode="auto">
          <a:xfrm>
            <a:off x="5723372" y="8514531"/>
            <a:ext cx="1675312" cy="36004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en-US" sz="1800" b="1" baseline="30000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</a:t>
            </a:r>
            <a:endParaRPr lang="en-US" sz="1800" b="1" dirty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Rectangle 15">
            <a:extLst/>
          </p:cNvPr>
          <p:cNvSpPr/>
          <p:nvPr/>
        </p:nvSpPr>
        <p:spPr bwMode="auto">
          <a:xfrm>
            <a:off x="4538662" y="3113930"/>
            <a:ext cx="3252787" cy="1904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34" charset="-128"/>
            </a:endParaRPr>
          </a:p>
        </p:txBody>
      </p:sp>
      <p:sp>
        <p:nvSpPr>
          <p:cNvPr id="18" name="Rectangle 17">
            <a:extLst/>
          </p:cNvPr>
          <p:cNvSpPr/>
          <p:nvPr/>
        </p:nvSpPr>
        <p:spPr bwMode="auto">
          <a:xfrm>
            <a:off x="7100888" y="4852988"/>
            <a:ext cx="714375" cy="2286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A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9536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031029" y="8543151"/>
            <a:ext cx="192360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AU" sz="1800" dirty="0"/>
              <a:t>High concentration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18891" y="0"/>
            <a:ext cx="1718419" cy="55399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AU" sz="1800" b="1" dirty="0">
                <a:solidFill>
                  <a:schemeClr val="accent2"/>
                </a:solidFill>
              </a:rPr>
              <a:t>Other countries</a:t>
            </a:r>
          </a:p>
          <a:p>
            <a:r>
              <a:rPr lang="en-AU" sz="1800" b="1" dirty="0">
                <a:solidFill>
                  <a:schemeClr val="tx2"/>
                </a:solidFill>
              </a:rPr>
              <a:t>Australia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4338" y="8543150"/>
            <a:ext cx="187230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AU" sz="1800" dirty="0"/>
              <a:t>Low concentration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>
            <a:off x="3762797" y="8658547"/>
            <a:ext cx="2025997" cy="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/>
          </a:ln>
          <a:effectLst/>
        </p:spPr>
      </p:cxn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830676478"/>
              </p:ext>
            </p:extLst>
          </p:nvPr>
        </p:nvGraphicFramePr>
        <p:xfrm>
          <a:off x="-115862" y="166688"/>
          <a:ext cx="9433048" cy="83478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3960497441"/>
              </p:ext>
            </p:extLst>
          </p:nvPr>
        </p:nvGraphicFramePr>
        <p:xfrm>
          <a:off x="0" y="166687"/>
          <a:ext cx="9433048" cy="83478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60439350"/>
      </p:ext>
    </p:extLst>
  </p:cSld>
  <p:clrMapOvr>
    <a:masterClrMapping/>
  </p:clrMapOvr>
</p:sld>
</file>

<file path=ppt/theme/theme1.xml><?xml version="1.0" encoding="utf-8"?>
<a:theme xmlns:a="http://schemas.openxmlformats.org/drawingml/2006/main" name="Grattan charts">
  <a:themeElements>
    <a:clrScheme name="Custom 3">
      <a:dk1>
        <a:srgbClr val="000000"/>
      </a:dk1>
      <a:lt1>
        <a:srgbClr val="FFFFFF"/>
      </a:lt1>
      <a:dk2>
        <a:srgbClr val="A02226"/>
      </a:dk2>
      <a:lt2>
        <a:srgbClr val="621214"/>
      </a:lt2>
      <a:accent1>
        <a:srgbClr val="D4582A"/>
      </a:accent1>
      <a:accent2>
        <a:srgbClr val="F68B33"/>
      </a:accent2>
      <a:accent3>
        <a:srgbClr val="FFC35A"/>
      </a:accent3>
      <a:accent4>
        <a:srgbClr val="FFE07F"/>
      </a:accent4>
      <a:accent5>
        <a:srgbClr val="F3901D"/>
      </a:accent5>
      <a:accent6>
        <a:srgbClr val="6A737B"/>
      </a:accent6>
      <a:hlink>
        <a:srgbClr val="621214"/>
      </a:hlink>
      <a:folHlink>
        <a:srgbClr val="A02226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9525">
          <a:noFill/>
          <a:miter lim="800000"/>
          <a:headEnd/>
          <a:tailEnd/>
        </a:ln>
        <a:effectLst/>
      </a:spPr>
      <a:bodyPr wrap="none" lIns="0" tIns="0" rIns="0" bIns="0" anchor="ctr">
        <a:spAutoFit/>
      </a:bodyPr>
      <a:lstStyle>
        <a:defPPr algn="ctr" defTabSz="761588">
          <a:lnSpc>
            <a:spcPct val="85000"/>
          </a:lnSpc>
          <a:defRPr sz="2200" dirty="0">
            <a:latin typeface="Arial"/>
            <a:cs typeface="Arial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lnDef>
    <a:txDef>
      <a:spPr>
        <a:noFill/>
      </a:spPr>
      <a:bodyPr wrap="none" lIns="0" tIns="0" rIns="0" bIns="0" rtlCol="0">
        <a:spAutoFit/>
      </a:bodyPr>
      <a:lstStyle>
        <a:defPPr>
          <a:defRPr sz="1800" dirty="0" smtClean="0"/>
        </a:defPPr>
      </a:lstStyle>
    </a:tx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621214"/>
        </a:dk2>
        <a:lt2>
          <a:srgbClr val="A02226"/>
        </a:lt2>
        <a:accent1>
          <a:srgbClr val="FFE07F"/>
        </a:accent1>
        <a:accent2>
          <a:srgbClr val="FFC35A"/>
        </a:accent2>
        <a:accent3>
          <a:srgbClr val="FFFFFF"/>
        </a:accent3>
        <a:accent4>
          <a:srgbClr val="000000"/>
        </a:accent4>
        <a:accent5>
          <a:srgbClr val="FFEDC0"/>
        </a:accent5>
        <a:accent6>
          <a:srgbClr val="E7B051"/>
        </a:accent6>
        <a:hlink>
          <a:srgbClr val="F68B33"/>
        </a:hlink>
        <a:folHlink>
          <a:srgbClr val="D4582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harts for reports.pptx" id="{3112C16B-8F82-4231-B648-727EF9997D31}" vid="{19A78C94-5D41-454D-A334-A8B023468C6C}"/>
    </a:ext>
  </a:extLst>
</a:theme>
</file>

<file path=ppt/theme/theme2.xml><?xml version="1.0" encoding="utf-8"?>
<a:theme xmlns:a="http://schemas.openxmlformats.org/drawingml/2006/main" name="NEW IMPROVED Charts for REPORTS 16 MAY 2016">
  <a:themeElements>
    <a:clrScheme name="Grattan">
      <a:dk1>
        <a:srgbClr val="000000"/>
      </a:dk1>
      <a:lt1>
        <a:srgbClr val="FFFFFF"/>
      </a:lt1>
      <a:dk2>
        <a:srgbClr val="A02226"/>
      </a:dk2>
      <a:lt2>
        <a:srgbClr val="621214"/>
      </a:lt2>
      <a:accent1>
        <a:srgbClr val="D4582A"/>
      </a:accent1>
      <a:accent2>
        <a:srgbClr val="F68B33"/>
      </a:accent2>
      <a:accent3>
        <a:srgbClr val="FFC35A"/>
      </a:accent3>
      <a:accent4>
        <a:srgbClr val="FFE07F"/>
      </a:accent4>
      <a:accent5>
        <a:srgbClr val="F3901D"/>
      </a:accent5>
      <a:accent6>
        <a:srgbClr val="6A737B"/>
      </a:accent6>
      <a:hlink>
        <a:srgbClr val="757575"/>
      </a:hlink>
      <a:folHlink>
        <a:srgbClr val="AEAEAE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34" charset="-128"/>
          </a:defRPr>
        </a:defPPr>
      </a:lstStyle>
    </a:lnDef>
    <a:txDef>
      <a:spPr>
        <a:noFill/>
      </a:spPr>
      <a:bodyPr wrap="square" lIns="0" tIns="0" rIns="0" bIns="0" rtlCol="0">
        <a:spAutoFit/>
      </a:bodyPr>
      <a:lstStyle>
        <a:defPPr>
          <a:defRPr sz="2200" b="1" dirty="0" smtClean="0"/>
        </a:defPPr>
      </a:lstStyle>
    </a:tx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621214"/>
        </a:dk2>
        <a:lt2>
          <a:srgbClr val="A02226"/>
        </a:lt2>
        <a:accent1>
          <a:srgbClr val="FFE07F"/>
        </a:accent1>
        <a:accent2>
          <a:srgbClr val="FFC35A"/>
        </a:accent2>
        <a:accent3>
          <a:srgbClr val="FFFFFF"/>
        </a:accent3>
        <a:accent4>
          <a:srgbClr val="000000"/>
        </a:accent4>
        <a:accent5>
          <a:srgbClr val="FFEDC0"/>
        </a:accent5>
        <a:accent6>
          <a:srgbClr val="E7B051"/>
        </a:accent6>
        <a:hlink>
          <a:srgbClr val="F68B33"/>
        </a:hlink>
        <a:folHlink>
          <a:srgbClr val="D4582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harts for reports.pptx" id="{3112C16B-8F82-4231-B648-727EF9997D31}" vid="{7469A900-68D6-4C6C-98A5-3668A64923FE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Grattan">
    <a:dk1>
      <a:srgbClr val="000000"/>
    </a:dk1>
    <a:lt1>
      <a:srgbClr val="FFFFFF"/>
    </a:lt1>
    <a:dk2>
      <a:srgbClr val="A02226"/>
    </a:dk2>
    <a:lt2>
      <a:srgbClr val="621214"/>
    </a:lt2>
    <a:accent1>
      <a:srgbClr val="D4582A"/>
    </a:accent1>
    <a:accent2>
      <a:srgbClr val="F68B33"/>
    </a:accent2>
    <a:accent3>
      <a:srgbClr val="FFC35A"/>
    </a:accent3>
    <a:accent4>
      <a:srgbClr val="FFE07F"/>
    </a:accent4>
    <a:accent5>
      <a:srgbClr val="F3901D"/>
    </a:accent5>
    <a:accent6>
      <a:srgbClr val="6A737B"/>
    </a:accent6>
    <a:hlink>
      <a:srgbClr val="757575"/>
    </a:hlink>
    <a:folHlink>
      <a:srgbClr val="AEAEAE"/>
    </a:folHlink>
  </a:clrScheme>
  <a:fontScheme name="Blank Presentation">
    <a:majorFont>
      <a:latin typeface="Arial"/>
      <a:ea typeface="ＭＳ Ｐゴシック"/>
      <a:cs typeface=""/>
    </a:majorFont>
    <a:minorFont>
      <a:latin typeface="Arial"/>
      <a:ea typeface="ＭＳ Ｐゴシック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Grattan">
    <a:dk1>
      <a:srgbClr val="000000"/>
    </a:dk1>
    <a:lt1>
      <a:srgbClr val="FFFFFF"/>
    </a:lt1>
    <a:dk2>
      <a:srgbClr val="A02226"/>
    </a:dk2>
    <a:lt2>
      <a:srgbClr val="621214"/>
    </a:lt2>
    <a:accent1>
      <a:srgbClr val="D4582A"/>
    </a:accent1>
    <a:accent2>
      <a:srgbClr val="F68B33"/>
    </a:accent2>
    <a:accent3>
      <a:srgbClr val="FFC35A"/>
    </a:accent3>
    <a:accent4>
      <a:srgbClr val="FFE07F"/>
    </a:accent4>
    <a:accent5>
      <a:srgbClr val="F3901D"/>
    </a:accent5>
    <a:accent6>
      <a:srgbClr val="6A737B"/>
    </a:accent6>
    <a:hlink>
      <a:srgbClr val="757575"/>
    </a:hlink>
    <a:folHlink>
      <a:srgbClr val="AEAEAE"/>
    </a:folHlink>
  </a:clrScheme>
  <a:fontScheme name="Blank Presentation">
    <a:majorFont>
      <a:latin typeface="Arial"/>
      <a:ea typeface="ＭＳ Ｐゴシック"/>
      <a:cs typeface=""/>
    </a:majorFont>
    <a:minorFont>
      <a:latin typeface="Arial"/>
      <a:ea typeface="ＭＳ Ｐゴシック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Grattan">
    <a:dk1>
      <a:srgbClr val="000000"/>
    </a:dk1>
    <a:lt1>
      <a:srgbClr val="FFFFFF"/>
    </a:lt1>
    <a:dk2>
      <a:srgbClr val="A02226"/>
    </a:dk2>
    <a:lt2>
      <a:srgbClr val="621214"/>
    </a:lt2>
    <a:accent1>
      <a:srgbClr val="D4582A"/>
    </a:accent1>
    <a:accent2>
      <a:srgbClr val="F68B33"/>
    </a:accent2>
    <a:accent3>
      <a:srgbClr val="FFC35A"/>
    </a:accent3>
    <a:accent4>
      <a:srgbClr val="FFE07F"/>
    </a:accent4>
    <a:accent5>
      <a:srgbClr val="F3901D"/>
    </a:accent5>
    <a:accent6>
      <a:srgbClr val="6A737B"/>
    </a:accent6>
    <a:hlink>
      <a:srgbClr val="757575"/>
    </a:hlink>
    <a:folHlink>
      <a:srgbClr val="AEAEAE"/>
    </a:folHlink>
  </a:clrScheme>
  <a:fontScheme name="Blank Presentation">
    <a:majorFont>
      <a:latin typeface="Arial"/>
      <a:ea typeface="ＭＳ Ｐゴシック"/>
      <a:cs typeface=""/>
    </a:majorFont>
    <a:minorFont>
      <a:latin typeface="Arial"/>
      <a:ea typeface="ＭＳ Ｐゴシック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Grattan">
    <a:dk1>
      <a:srgbClr val="000000"/>
    </a:dk1>
    <a:lt1>
      <a:srgbClr val="FFFFFF"/>
    </a:lt1>
    <a:dk2>
      <a:srgbClr val="A02226"/>
    </a:dk2>
    <a:lt2>
      <a:srgbClr val="621214"/>
    </a:lt2>
    <a:accent1>
      <a:srgbClr val="D4582A"/>
    </a:accent1>
    <a:accent2>
      <a:srgbClr val="F68B33"/>
    </a:accent2>
    <a:accent3>
      <a:srgbClr val="FFC35A"/>
    </a:accent3>
    <a:accent4>
      <a:srgbClr val="FFE07F"/>
    </a:accent4>
    <a:accent5>
      <a:srgbClr val="F3901D"/>
    </a:accent5>
    <a:accent6>
      <a:srgbClr val="6A737B"/>
    </a:accent6>
    <a:hlink>
      <a:srgbClr val="757575"/>
    </a:hlink>
    <a:folHlink>
      <a:srgbClr val="AEAEAE"/>
    </a:folHlink>
  </a:clrScheme>
  <a:fontScheme name="Blank Presentation">
    <a:majorFont>
      <a:latin typeface="Arial"/>
      <a:ea typeface="ＭＳ Ｐゴシック"/>
      <a:cs typeface=""/>
    </a:majorFont>
    <a:minorFont>
      <a:latin typeface="Arial"/>
      <a:ea typeface="ＭＳ Ｐゴシック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Grattan">
    <a:dk1>
      <a:srgbClr val="000000"/>
    </a:dk1>
    <a:lt1>
      <a:srgbClr val="FFFFFF"/>
    </a:lt1>
    <a:dk2>
      <a:srgbClr val="A02226"/>
    </a:dk2>
    <a:lt2>
      <a:srgbClr val="621214"/>
    </a:lt2>
    <a:accent1>
      <a:srgbClr val="D4582A"/>
    </a:accent1>
    <a:accent2>
      <a:srgbClr val="F68B33"/>
    </a:accent2>
    <a:accent3>
      <a:srgbClr val="FFC35A"/>
    </a:accent3>
    <a:accent4>
      <a:srgbClr val="FFE07F"/>
    </a:accent4>
    <a:accent5>
      <a:srgbClr val="F3901D"/>
    </a:accent5>
    <a:accent6>
      <a:srgbClr val="6A737B"/>
    </a:accent6>
    <a:hlink>
      <a:srgbClr val="757575"/>
    </a:hlink>
    <a:folHlink>
      <a:srgbClr val="AEAEAE"/>
    </a:folHlink>
  </a:clrScheme>
  <a:fontScheme name="Blank Presentation">
    <a:majorFont>
      <a:latin typeface="Arial"/>
      <a:ea typeface="ＭＳ Ｐゴシック"/>
      <a:cs typeface=""/>
    </a:majorFont>
    <a:minorFont>
      <a:latin typeface="Arial"/>
      <a:ea typeface="ＭＳ Ｐゴシック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Grattan">
    <a:dk1>
      <a:srgbClr val="000000"/>
    </a:dk1>
    <a:lt1>
      <a:srgbClr val="FFFFFF"/>
    </a:lt1>
    <a:dk2>
      <a:srgbClr val="A02226"/>
    </a:dk2>
    <a:lt2>
      <a:srgbClr val="621214"/>
    </a:lt2>
    <a:accent1>
      <a:srgbClr val="D4582A"/>
    </a:accent1>
    <a:accent2>
      <a:srgbClr val="F68B33"/>
    </a:accent2>
    <a:accent3>
      <a:srgbClr val="FFC35A"/>
    </a:accent3>
    <a:accent4>
      <a:srgbClr val="FFE07F"/>
    </a:accent4>
    <a:accent5>
      <a:srgbClr val="F3901D"/>
    </a:accent5>
    <a:accent6>
      <a:srgbClr val="6A737B"/>
    </a:accent6>
    <a:hlink>
      <a:srgbClr val="757575"/>
    </a:hlink>
    <a:folHlink>
      <a:srgbClr val="AEAEAE"/>
    </a:folHlink>
  </a:clrScheme>
  <a:fontScheme name="Blank Presentation">
    <a:majorFont>
      <a:latin typeface="Arial"/>
      <a:ea typeface="ＭＳ Ｐゴシック"/>
      <a:cs typeface=""/>
    </a:majorFont>
    <a:minorFont>
      <a:latin typeface="Arial"/>
      <a:ea typeface="ＭＳ Ｐゴシック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Grattan">
    <a:dk1>
      <a:srgbClr val="000000"/>
    </a:dk1>
    <a:lt1>
      <a:srgbClr val="FFFFFF"/>
    </a:lt1>
    <a:dk2>
      <a:srgbClr val="A02226"/>
    </a:dk2>
    <a:lt2>
      <a:srgbClr val="621214"/>
    </a:lt2>
    <a:accent1>
      <a:srgbClr val="D4582A"/>
    </a:accent1>
    <a:accent2>
      <a:srgbClr val="F68B33"/>
    </a:accent2>
    <a:accent3>
      <a:srgbClr val="FFC35A"/>
    </a:accent3>
    <a:accent4>
      <a:srgbClr val="FFE07F"/>
    </a:accent4>
    <a:accent5>
      <a:srgbClr val="F3901D"/>
    </a:accent5>
    <a:accent6>
      <a:srgbClr val="6A737B"/>
    </a:accent6>
    <a:hlink>
      <a:srgbClr val="757575"/>
    </a:hlink>
    <a:folHlink>
      <a:srgbClr val="AEAEAE"/>
    </a:folHlink>
  </a:clrScheme>
  <a:fontScheme name="Blank Presentation">
    <a:majorFont>
      <a:latin typeface="Arial"/>
      <a:ea typeface="ＭＳ Ｐゴシック"/>
      <a:cs typeface=""/>
    </a:majorFont>
    <a:minorFont>
      <a:latin typeface="Arial"/>
      <a:ea typeface="ＭＳ Ｐゴシック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Chart guidebook</Template>
  <TotalTime>180285</TotalTime>
  <Words>133</Words>
  <Application>Microsoft Office PowerPoint</Application>
  <PresentationFormat>Custom</PresentationFormat>
  <Paragraphs>48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ＭＳ Ｐゴシック</vt:lpstr>
      <vt:lpstr>Arial</vt:lpstr>
      <vt:lpstr>Grattan charts</vt:lpstr>
      <vt:lpstr>NEW IMPROVED Charts for REPORTS 16 MAY 2016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University of Melbourne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Chart Guidebook</dc:title>
  <dc:creator>Lucy Percival</dc:creator>
  <cp:lastModifiedBy>Lucy Percival</cp:lastModifiedBy>
  <cp:revision>868</cp:revision>
  <cp:lastPrinted>2017-06-23T05:31:21Z</cp:lastPrinted>
  <dcterms:created xsi:type="dcterms:W3CDTF">2016-08-05T00:21:55Z</dcterms:created>
  <dcterms:modified xsi:type="dcterms:W3CDTF">2017-12-04T04:57:36Z</dcterms:modified>
</cp:coreProperties>
</file>